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4" r:id="rId3"/>
    <p:sldId id="2165" r:id="rId4"/>
    <p:sldId id="299" r:id="rId5"/>
    <p:sldId id="300" r:id="rId6"/>
    <p:sldId id="273" r:id="rId7"/>
    <p:sldId id="278" r:id="rId8"/>
    <p:sldId id="2164" r:id="rId9"/>
    <p:sldId id="284" r:id="rId10"/>
    <p:sldId id="285" r:id="rId11"/>
    <p:sldId id="288" r:id="rId12"/>
    <p:sldId id="314" r:id="rId13"/>
    <p:sldId id="315" r:id="rId14"/>
    <p:sldId id="316" r:id="rId15"/>
    <p:sldId id="317" r:id="rId16"/>
    <p:sldId id="301" r:id="rId17"/>
    <p:sldId id="318" r:id="rId18"/>
    <p:sldId id="298" r:id="rId19"/>
    <p:sldId id="293" r:id="rId20"/>
    <p:sldId id="319" r:id="rId21"/>
    <p:sldId id="276" r:id="rId22"/>
    <p:sldId id="274" r:id="rId23"/>
    <p:sldId id="270" r:id="rId24"/>
    <p:sldId id="275" r:id="rId25"/>
    <p:sldId id="307" r:id="rId26"/>
    <p:sldId id="308" r:id="rId27"/>
    <p:sldId id="309" r:id="rId28"/>
    <p:sldId id="310" r:id="rId29"/>
    <p:sldId id="311" r:id="rId30"/>
    <p:sldId id="271" r:id="rId31"/>
    <p:sldId id="312" r:id="rId32"/>
    <p:sldId id="313" r:id="rId33"/>
    <p:sldId id="267" r:id="rId34"/>
    <p:sldId id="272" r:id="rId35"/>
    <p:sldId id="330" r:id="rId36"/>
    <p:sldId id="331" r:id="rId37"/>
    <p:sldId id="2162" r:id="rId38"/>
    <p:sldId id="333" r:id="rId39"/>
    <p:sldId id="335" r:id="rId40"/>
    <p:sldId id="33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9" autoAdjust="0"/>
    <p:restoredTop sz="93304" autoAdjust="0"/>
  </p:normalViewPr>
  <p:slideViewPr>
    <p:cSldViewPr snapToGrid="0">
      <p:cViewPr>
        <p:scale>
          <a:sx n="63" d="100"/>
          <a:sy n="63" d="100"/>
        </p:scale>
        <p:origin x="62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svg"/><Relationship Id="rId1" Type="http://schemas.openxmlformats.org/officeDocument/2006/relationships/image" Target="../media/image7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svg"/><Relationship Id="rId1" Type="http://schemas.openxmlformats.org/officeDocument/2006/relationships/image" Target="../media/image7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4665-F22D-441A-9A5C-DAA17A901BC8}" type="doc">
      <dgm:prSet loTypeId="urn:microsoft.com/office/officeart/2005/8/layout/chevron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9C4B2E-F43C-496D-9EDC-0E187A5E5BB9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3600" b="1" kern="12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rPr>
            <a:t>DFT</a:t>
          </a:r>
        </a:p>
      </dgm:t>
    </dgm:pt>
    <dgm:pt modelId="{A328919E-4992-48EC-AC81-4F5321D2039B}" type="parTrans" cxnId="{98CC0A52-E8FC-4088-8E89-AA0B95F80953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6EF9C9D6-A24F-4C50-9C8F-1EA397EE416F}" type="sibTrans" cxnId="{98CC0A52-E8FC-4088-8E89-AA0B95F80953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4CC15984-59F7-46E5-ACE7-80E0AB910F3C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0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Catalytic 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i="0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piperidine </a:t>
          </a:r>
        </a:p>
      </dgm:t>
    </dgm:pt>
    <dgm:pt modelId="{B8F3A422-4CF2-4029-B7C6-CC8387067A51}" type="parTrans" cxnId="{DA8598BC-338A-482D-8009-DE7CAD0285B5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ED0380B6-36D0-479F-9CAC-4640C6332F38}" type="sibTrans" cxnId="{DA8598BC-338A-482D-8009-DE7CAD0285B5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94679ADF-1271-4B4E-9DE4-3B11F33145C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3600" b="1" kern="12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MD</a:t>
          </a:r>
        </a:p>
      </dgm:t>
    </dgm:pt>
    <dgm:pt modelId="{5B041046-9DA1-43B8-8670-6234974E7476}" type="parTrans" cxnId="{3D994CC4-6EF5-4CE0-A3C0-69F0AEEA24D7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A68F49BE-0BDE-418F-B893-2F1B33D84137}" type="sibTrans" cxnId="{3D994CC4-6EF5-4CE0-A3C0-69F0AEEA24D7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D3874C66-AF05-4A80-807C-0BFE1516846E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Ionic Solvation and Transport in Zwitterionic Electrolytes</a:t>
          </a:r>
        </a:p>
      </dgm:t>
    </dgm:pt>
    <dgm:pt modelId="{DD0121A0-4EA5-4F47-AF26-7F157A61027F}" type="parTrans" cxnId="{2C2BE274-DBB1-4ACF-A0E1-6CF06FB91C75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73F700EE-93C3-4F4F-92B8-7A4F6359FECB}" type="sibTrans" cxnId="{2C2BE274-DBB1-4ACF-A0E1-6CF06FB91C75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0D2DF8F1-BBD5-4EB7-B8AE-A90017D157E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36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</a:p>
      </dgm:t>
    </dgm:pt>
    <dgm:pt modelId="{A0CB2FA0-4519-4DE8-BE40-D50E0DC65C61}" type="parTrans" cxnId="{C9790240-D935-4C96-9254-16AC36595D08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1C0C9831-2D67-4370-B361-C01625C8605E}" type="sibTrans" cxnId="{C9790240-D935-4C96-9254-16AC36595D08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503822A1-14EF-43D3-AE04-C4748F082C8F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Deep Learning Potential for </a:t>
          </a:r>
          <a:r>
            <a:rPr lang="en-US" sz="2300" b="1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deep eutectic solvents </a:t>
          </a:r>
        </a:p>
      </dgm:t>
    </dgm:pt>
    <dgm:pt modelId="{054C9C2A-A03C-4577-B7AE-336C452BC285}" type="parTrans" cxnId="{75971847-CB9E-4346-B34F-0ABEDD0C45DE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CDEA1CCE-DF01-45A1-96DB-10AE58A9B106}" type="sibTrans" cxnId="{75971847-CB9E-4346-B34F-0ABEDD0C45DE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5F36A4A9-773A-4891-91CA-215251B4AAFB}">
      <dgm:prSet phldrT="[Text]"/>
      <dgm:spPr/>
      <dgm:t>
        <a:bodyPr/>
        <a:lstStyle/>
        <a:p>
          <a:pPr marL="228600" lvl="1" indent="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endParaRPr lang="en-US" sz="2300" kern="1200" dirty="0"/>
        </a:p>
      </dgm:t>
    </dgm:pt>
    <dgm:pt modelId="{4461307A-6AFA-41B5-B962-5888884248EF}" type="parTrans" cxnId="{34D6DA24-DC6E-438F-A3D5-3F5CCBC52FE6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3592D916-0892-4A04-8EF1-919470DA5E8A}" type="sibTrans" cxnId="{34D6DA24-DC6E-438F-A3D5-3F5CCBC52FE6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9FB8A1D4-773A-4451-AE88-3C36A96EFA82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300" b="1" i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Finding reaction pathways</a:t>
          </a:r>
        </a:p>
      </dgm:t>
    </dgm:pt>
    <dgm:pt modelId="{C9E89797-339A-48BB-835B-06471B3F1AAB}" type="parTrans" cxnId="{F47E2A34-CD91-4462-8805-7E2EE451B28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F5010A22-8A86-4BF8-8441-C73D8FAFD759}" type="sibTrans" cxnId="{F47E2A34-CD91-4462-8805-7E2EE451B28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5BA7FC0C-2CE7-4AD4-88CC-24EAE09DA575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Perovskite Material Design</a:t>
          </a:r>
        </a:p>
      </dgm:t>
    </dgm:pt>
    <dgm:pt modelId="{1869D209-709C-449C-BDFB-39D065EB84E5}" type="parTrans" cxnId="{960BD5F0-0EC8-4854-B547-629233F5D3A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CEE281DD-63B3-4D20-9C15-93259DDE904A}" type="sibTrans" cxnId="{960BD5F0-0EC8-4854-B547-629233F5D3A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42E32004-8122-4382-94F6-34BB4849FCCB}">
      <dgm:prSet phldrT="[Text]" custT="1"/>
      <dgm:spPr/>
      <dgm:t>
        <a:bodyPr/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i="0" kern="1200" dirty="0" err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SrO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and Sr(OH)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.nH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 </a:t>
          </a:r>
          <a:endParaRPr lang="en-US" sz="2300" b="1" i="0" kern="1200" dirty="0">
            <a:solidFill>
              <a:srgbClr val="4EA72E">
                <a:lumMod val="50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8137275-DAA4-4AEC-95E1-0627132BD532}" type="parTrans" cxnId="{F427B0D4-7B3C-4E27-9788-C955C45FEAF3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E0797FE1-F8F4-4F69-B233-4F25145E86B1}" type="sibTrans" cxnId="{F427B0D4-7B3C-4E27-9788-C955C45FEAF3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E0A2CDC0-908C-49E4-AC6E-03DFD886A5BE}" type="pres">
      <dgm:prSet presAssocID="{9A6D4665-F22D-441A-9A5C-DAA17A901BC8}" presName="linearFlow" presStyleCnt="0">
        <dgm:presLayoutVars>
          <dgm:dir/>
          <dgm:animLvl val="lvl"/>
          <dgm:resizeHandles val="exact"/>
        </dgm:presLayoutVars>
      </dgm:prSet>
      <dgm:spPr/>
    </dgm:pt>
    <dgm:pt modelId="{33D973EB-5F5F-4DE5-ADA4-6DEC2952C11E}" type="pres">
      <dgm:prSet presAssocID="{A99C4B2E-F43C-496D-9EDC-0E187A5E5BB9}" presName="composite" presStyleCnt="0"/>
      <dgm:spPr/>
    </dgm:pt>
    <dgm:pt modelId="{FA8AED77-9168-4BB4-A19C-3777AFB6F688}" type="pres">
      <dgm:prSet presAssocID="{A99C4B2E-F43C-496D-9EDC-0E187A5E5B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F74D495-76DE-4002-B781-CDC969B76B4E}" type="pres">
      <dgm:prSet presAssocID="{A99C4B2E-F43C-496D-9EDC-0E187A5E5BB9}" presName="descendantText" presStyleLbl="alignAcc1" presStyleIdx="0" presStyleCnt="3" custLinFactNeighborX="-296" custLinFactNeighborY="809">
        <dgm:presLayoutVars>
          <dgm:bulletEnabled val="1"/>
        </dgm:presLayoutVars>
      </dgm:prSet>
      <dgm:spPr/>
    </dgm:pt>
    <dgm:pt modelId="{31214A84-AA8B-43CA-9889-D65DA7DFC3B8}" type="pres">
      <dgm:prSet presAssocID="{6EF9C9D6-A24F-4C50-9C8F-1EA397EE416F}" presName="sp" presStyleCnt="0"/>
      <dgm:spPr/>
    </dgm:pt>
    <dgm:pt modelId="{F339826E-C493-4468-AD8F-600960C8061D}" type="pres">
      <dgm:prSet presAssocID="{94679ADF-1271-4B4E-9DE4-3B11F33145C6}" presName="composite" presStyleCnt="0"/>
      <dgm:spPr/>
    </dgm:pt>
    <dgm:pt modelId="{2D48DC54-8D5D-4737-A77F-457A5CE8C695}" type="pres">
      <dgm:prSet presAssocID="{94679ADF-1271-4B4E-9DE4-3B11F33145C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BCE7EE8-2681-4D00-8572-2FE21F746341}" type="pres">
      <dgm:prSet presAssocID="{94679ADF-1271-4B4E-9DE4-3B11F33145C6}" presName="descendantText" presStyleLbl="alignAcc1" presStyleIdx="1" presStyleCnt="3">
        <dgm:presLayoutVars>
          <dgm:bulletEnabled val="1"/>
        </dgm:presLayoutVars>
      </dgm:prSet>
      <dgm:spPr/>
    </dgm:pt>
    <dgm:pt modelId="{59124A23-5442-4E14-AFFD-D9C1BD2D2668}" type="pres">
      <dgm:prSet presAssocID="{A68F49BE-0BDE-418F-B893-2F1B33D84137}" presName="sp" presStyleCnt="0"/>
      <dgm:spPr/>
    </dgm:pt>
    <dgm:pt modelId="{93120F86-D522-443E-A1F4-1F14B9190205}" type="pres">
      <dgm:prSet presAssocID="{0D2DF8F1-BBD5-4EB7-B8AE-A90017D157EA}" presName="composite" presStyleCnt="0"/>
      <dgm:spPr/>
    </dgm:pt>
    <dgm:pt modelId="{144EC342-F780-42CE-8D21-3B79E030C1BE}" type="pres">
      <dgm:prSet presAssocID="{0D2DF8F1-BBD5-4EB7-B8AE-A90017D157E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84B3D29-0EBE-48D3-9872-9E83FB4D0DC5}" type="pres">
      <dgm:prSet presAssocID="{0D2DF8F1-BBD5-4EB7-B8AE-A90017D157E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CDFBB17-1AA9-478D-8BEE-9C0391B0F210}" type="presOf" srcId="{42E32004-8122-4382-94F6-34BB4849FCCB}" destId="{6F74D495-76DE-4002-B781-CDC969B76B4E}" srcOrd="0" destOrd="2" presId="urn:microsoft.com/office/officeart/2005/8/layout/chevron2"/>
    <dgm:cxn modelId="{34D6DA24-DC6E-438F-A3D5-3F5CCBC52FE6}" srcId="{0D2DF8F1-BBD5-4EB7-B8AE-A90017D157EA}" destId="{5F36A4A9-773A-4891-91CA-215251B4AAFB}" srcOrd="2" destOrd="0" parTransId="{4461307A-6AFA-41B5-B962-5888884248EF}" sibTransId="{3592D916-0892-4A04-8EF1-919470DA5E8A}"/>
    <dgm:cxn modelId="{F47E2A34-CD91-4462-8805-7E2EE451B28A}" srcId="{A99C4B2E-F43C-496D-9EDC-0E187A5E5BB9}" destId="{9FB8A1D4-773A-4451-AE88-3C36A96EFA82}" srcOrd="0" destOrd="0" parTransId="{C9E89797-339A-48BB-835B-06471B3F1AAB}" sibTransId="{F5010A22-8A86-4BF8-8441-C73D8FAFD759}"/>
    <dgm:cxn modelId="{C9790240-D935-4C96-9254-16AC36595D08}" srcId="{9A6D4665-F22D-441A-9A5C-DAA17A901BC8}" destId="{0D2DF8F1-BBD5-4EB7-B8AE-A90017D157EA}" srcOrd="2" destOrd="0" parTransId="{A0CB2FA0-4519-4DE8-BE40-D50E0DC65C61}" sibTransId="{1C0C9831-2D67-4370-B361-C01625C8605E}"/>
    <dgm:cxn modelId="{219D635B-C518-46F5-B667-8CC10AB03943}" type="presOf" srcId="{0D2DF8F1-BBD5-4EB7-B8AE-A90017D157EA}" destId="{144EC342-F780-42CE-8D21-3B79E030C1BE}" srcOrd="0" destOrd="0" presId="urn:microsoft.com/office/officeart/2005/8/layout/chevron2"/>
    <dgm:cxn modelId="{B7A8FF44-3363-462D-BAB1-4F698ED2EFBF}" type="presOf" srcId="{9A6D4665-F22D-441A-9A5C-DAA17A901BC8}" destId="{E0A2CDC0-908C-49E4-AC6E-03DFD886A5BE}" srcOrd="0" destOrd="0" presId="urn:microsoft.com/office/officeart/2005/8/layout/chevron2"/>
    <dgm:cxn modelId="{75971847-CB9E-4346-B34F-0ABEDD0C45DE}" srcId="{0D2DF8F1-BBD5-4EB7-B8AE-A90017D157EA}" destId="{503822A1-14EF-43D3-AE04-C4748F082C8F}" srcOrd="0" destOrd="0" parTransId="{054C9C2A-A03C-4577-B7AE-336C452BC285}" sibTransId="{CDEA1CCE-DF01-45A1-96DB-10AE58A9B106}"/>
    <dgm:cxn modelId="{A63BCE6F-83B9-4C2E-8672-DD95833BB30E}" type="presOf" srcId="{D3874C66-AF05-4A80-807C-0BFE1516846E}" destId="{9BCE7EE8-2681-4D00-8572-2FE21F746341}" srcOrd="0" destOrd="0" presId="urn:microsoft.com/office/officeart/2005/8/layout/chevron2"/>
    <dgm:cxn modelId="{98CC0A52-E8FC-4088-8E89-AA0B95F80953}" srcId="{9A6D4665-F22D-441A-9A5C-DAA17A901BC8}" destId="{A99C4B2E-F43C-496D-9EDC-0E187A5E5BB9}" srcOrd="0" destOrd="0" parTransId="{A328919E-4992-48EC-AC81-4F5321D2039B}" sibTransId="{6EF9C9D6-A24F-4C50-9C8F-1EA397EE416F}"/>
    <dgm:cxn modelId="{2C2BE274-DBB1-4ACF-A0E1-6CF06FB91C75}" srcId="{94679ADF-1271-4B4E-9DE4-3B11F33145C6}" destId="{D3874C66-AF05-4A80-807C-0BFE1516846E}" srcOrd="0" destOrd="0" parTransId="{DD0121A0-4EA5-4F47-AF26-7F157A61027F}" sibTransId="{73F700EE-93C3-4F4F-92B8-7A4F6359FECB}"/>
    <dgm:cxn modelId="{70B8A276-FA3C-41AD-95F4-89EAF0213A18}" type="presOf" srcId="{4CC15984-59F7-46E5-ACE7-80E0AB910F3C}" destId="{6F74D495-76DE-4002-B781-CDC969B76B4E}" srcOrd="0" destOrd="1" presId="urn:microsoft.com/office/officeart/2005/8/layout/chevron2"/>
    <dgm:cxn modelId="{D37DFB7F-3AB9-4DC9-8A67-E0B5426876D3}" type="presOf" srcId="{5F36A4A9-773A-4891-91CA-215251B4AAFB}" destId="{984B3D29-0EBE-48D3-9872-9E83FB4D0DC5}" srcOrd="0" destOrd="2" presId="urn:microsoft.com/office/officeart/2005/8/layout/chevron2"/>
    <dgm:cxn modelId="{573E8F8E-F4B8-49B9-818D-4B59879A52B4}" type="presOf" srcId="{503822A1-14EF-43D3-AE04-C4748F082C8F}" destId="{984B3D29-0EBE-48D3-9872-9E83FB4D0DC5}" srcOrd="0" destOrd="0" presId="urn:microsoft.com/office/officeart/2005/8/layout/chevron2"/>
    <dgm:cxn modelId="{20E9D096-3E29-4412-8A00-BA02D3F53413}" type="presOf" srcId="{94679ADF-1271-4B4E-9DE4-3B11F33145C6}" destId="{2D48DC54-8D5D-4737-A77F-457A5CE8C695}" srcOrd="0" destOrd="0" presId="urn:microsoft.com/office/officeart/2005/8/layout/chevron2"/>
    <dgm:cxn modelId="{6EAE2EAF-A2D6-46F2-B1AF-7C7C3A7313C8}" type="presOf" srcId="{5BA7FC0C-2CE7-4AD4-88CC-24EAE09DA575}" destId="{984B3D29-0EBE-48D3-9872-9E83FB4D0DC5}" srcOrd="0" destOrd="1" presId="urn:microsoft.com/office/officeart/2005/8/layout/chevron2"/>
    <dgm:cxn modelId="{4A94DDAF-2F23-484A-9034-B67556309F03}" type="presOf" srcId="{A99C4B2E-F43C-496D-9EDC-0E187A5E5BB9}" destId="{FA8AED77-9168-4BB4-A19C-3777AFB6F688}" srcOrd="0" destOrd="0" presId="urn:microsoft.com/office/officeart/2005/8/layout/chevron2"/>
    <dgm:cxn modelId="{DA8598BC-338A-482D-8009-DE7CAD0285B5}" srcId="{A99C4B2E-F43C-496D-9EDC-0E187A5E5BB9}" destId="{4CC15984-59F7-46E5-ACE7-80E0AB910F3C}" srcOrd="1" destOrd="0" parTransId="{B8F3A422-4CF2-4029-B7C6-CC8387067A51}" sibTransId="{ED0380B6-36D0-479F-9CAC-4640C6332F38}"/>
    <dgm:cxn modelId="{3D994CC4-6EF5-4CE0-A3C0-69F0AEEA24D7}" srcId="{9A6D4665-F22D-441A-9A5C-DAA17A901BC8}" destId="{94679ADF-1271-4B4E-9DE4-3B11F33145C6}" srcOrd="1" destOrd="0" parTransId="{5B041046-9DA1-43B8-8670-6234974E7476}" sibTransId="{A68F49BE-0BDE-418F-B893-2F1B33D84137}"/>
    <dgm:cxn modelId="{F427B0D4-7B3C-4E27-9788-C955C45FEAF3}" srcId="{A99C4B2E-F43C-496D-9EDC-0E187A5E5BB9}" destId="{42E32004-8122-4382-94F6-34BB4849FCCB}" srcOrd="2" destOrd="0" parTransId="{18137275-DAA4-4AEC-95E1-0627132BD532}" sibTransId="{E0797FE1-F8F4-4F69-B233-4F25145E86B1}"/>
    <dgm:cxn modelId="{AE4BF3E3-4236-4EB0-A47D-AA6869029101}" type="presOf" srcId="{9FB8A1D4-773A-4451-AE88-3C36A96EFA82}" destId="{6F74D495-76DE-4002-B781-CDC969B76B4E}" srcOrd="0" destOrd="0" presId="urn:microsoft.com/office/officeart/2005/8/layout/chevron2"/>
    <dgm:cxn modelId="{960BD5F0-0EC8-4854-B547-629233F5D3AC}" srcId="{0D2DF8F1-BBD5-4EB7-B8AE-A90017D157EA}" destId="{5BA7FC0C-2CE7-4AD4-88CC-24EAE09DA575}" srcOrd="1" destOrd="0" parTransId="{1869D209-709C-449C-BDFB-39D065EB84E5}" sibTransId="{CEE281DD-63B3-4D20-9C15-93259DDE904A}"/>
    <dgm:cxn modelId="{998EBF52-B452-4981-8744-C602155E1D05}" type="presParOf" srcId="{E0A2CDC0-908C-49E4-AC6E-03DFD886A5BE}" destId="{33D973EB-5F5F-4DE5-ADA4-6DEC2952C11E}" srcOrd="0" destOrd="0" presId="urn:microsoft.com/office/officeart/2005/8/layout/chevron2"/>
    <dgm:cxn modelId="{B02B5240-C1F9-4C26-B495-66ECD6F9370D}" type="presParOf" srcId="{33D973EB-5F5F-4DE5-ADA4-6DEC2952C11E}" destId="{FA8AED77-9168-4BB4-A19C-3777AFB6F688}" srcOrd="0" destOrd="0" presId="urn:microsoft.com/office/officeart/2005/8/layout/chevron2"/>
    <dgm:cxn modelId="{976D9C31-CF6C-46EE-8426-DC87A2495F6C}" type="presParOf" srcId="{33D973EB-5F5F-4DE5-ADA4-6DEC2952C11E}" destId="{6F74D495-76DE-4002-B781-CDC969B76B4E}" srcOrd="1" destOrd="0" presId="urn:microsoft.com/office/officeart/2005/8/layout/chevron2"/>
    <dgm:cxn modelId="{0546D46C-3299-42C1-A278-270CC5CFC016}" type="presParOf" srcId="{E0A2CDC0-908C-49E4-AC6E-03DFD886A5BE}" destId="{31214A84-AA8B-43CA-9889-D65DA7DFC3B8}" srcOrd="1" destOrd="0" presId="urn:microsoft.com/office/officeart/2005/8/layout/chevron2"/>
    <dgm:cxn modelId="{70E85E03-61B5-48DB-8484-01243E14D26F}" type="presParOf" srcId="{E0A2CDC0-908C-49E4-AC6E-03DFD886A5BE}" destId="{F339826E-C493-4468-AD8F-600960C8061D}" srcOrd="2" destOrd="0" presId="urn:microsoft.com/office/officeart/2005/8/layout/chevron2"/>
    <dgm:cxn modelId="{6FCE8F3F-08A2-4E0A-8FEF-98F99F1B87E7}" type="presParOf" srcId="{F339826E-C493-4468-AD8F-600960C8061D}" destId="{2D48DC54-8D5D-4737-A77F-457A5CE8C695}" srcOrd="0" destOrd="0" presId="urn:microsoft.com/office/officeart/2005/8/layout/chevron2"/>
    <dgm:cxn modelId="{B0E2ADCB-A6BF-477D-B84B-2A808624618D}" type="presParOf" srcId="{F339826E-C493-4468-AD8F-600960C8061D}" destId="{9BCE7EE8-2681-4D00-8572-2FE21F746341}" srcOrd="1" destOrd="0" presId="urn:microsoft.com/office/officeart/2005/8/layout/chevron2"/>
    <dgm:cxn modelId="{DE703C27-6487-4AA9-AF62-4F06F188400B}" type="presParOf" srcId="{E0A2CDC0-908C-49E4-AC6E-03DFD886A5BE}" destId="{59124A23-5442-4E14-AFFD-D9C1BD2D2668}" srcOrd="3" destOrd="0" presId="urn:microsoft.com/office/officeart/2005/8/layout/chevron2"/>
    <dgm:cxn modelId="{498358A3-5469-426F-B859-5D553A573000}" type="presParOf" srcId="{E0A2CDC0-908C-49E4-AC6E-03DFD886A5BE}" destId="{93120F86-D522-443E-A1F4-1F14B9190205}" srcOrd="4" destOrd="0" presId="urn:microsoft.com/office/officeart/2005/8/layout/chevron2"/>
    <dgm:cxn modelId="{BABBA285-3EFB-45D2-85AA-2795D501EA2D}" type="presParOf" srcId="{93120F86-D522-443E-A1F4-1F14B9190205}" destId="{144EC342-F780-42CE-8D21-3B79E030C1BE}" srcOrd="0" destOrd="0" presId="urn:microsoft.com/office/officeart/2005/8/layout/chevron2"/>
    <dgm:cxn modelId="{E95831A0-F599-47B2-B20A-10CA22D44BB0}" type="presParOf" srcId="{93120F86-D522-443E-A1F4-1F14B9190205}" destId="{984B3D29-0EBE-48D3-9872-9E83FB4D0D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288A08-413C-0747-8EEC-C89DCA4E13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DPMD simulations</a:t>
          </a:r>
        </a:p>
      </dgm:t>
    </dgm:pt>
    <dgm:pt modelId="{5E96DA5F-4399-7145-9928-B7269C8BAB75}" type="parTrans" cxnId="{F9AF98A8-9533-714F-A8AA-87AE079D6E1A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80A916-545F-8143-BD77-2097E7398977}" type="sibTrans" cxnId="{F9AF98A8-9533-714F-A8AA-87AE079D6E1A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599839AB-E5CD-4EE5-B959-9E3D9459D7BA}" type="pres">
      <dgm:prSet presAssocID="{C0288A08-413C-0747-8EEC-C89DCA4E13E6}" presName="compNode" presStyleCnt="0"/>
      <dgm:spPr/>
    </dgm:pt>
    <dgm:pt modelId="{90382B1C-6270-4265-95CA-6818B869E0AA}" type="pres">
      <dgm:prSet presAssocID="{C0288A08-413C-0747-8EEC-C89DCA4E13E6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91FF34B9-276D-4DD4-BDB1-C5306EFB6064}" type="pres">
      <dgm:prSet presAssocID="{C0288A08-413C-0747-8EEC-C89DCA4E13E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45E59E-065A-49D8-A301-F9E06EFB8C2E}" type="pres">
      <dgm:prSet presAssocID="{C0288A08-413C-0747-8EEC-C89DCA4E13E6}" presName="spaceRect" presStyleCnt="0"/>
      <dgm:spPr/>
    </dgm:pt>
    <dgm:pt modelId="{3A665BA2-0883-4DD8-8F2F-041532544028}" type="pres">
      <dgm:prSet presAssocID="{C0288A08-413C-0747-8EEC-C89DCA4E13E6}" presName="textRect" presStyleLbl="revTx" presStyleIdx="0" presStyleCnt="1" custScaleX="207888" custLinFactNeighborX="-2427" custLinFactNeighborY="-43118">
        <dgm:presLayoutVars>
          <dgm:chMax val="1"/>
          <dgm:chPref val="1"/>
        </dgm:presLayoutVars>
      </dgm:prSet>
      <dgm:spPr/>
    </dgm:pt>
  </dgm:ptLst>
  <dgm:cxnLst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A6A7AD93-492F-074C-84CE-54020C5EC7D8}" type="presOf" srcId="{C0288A08-413C-0747-8EEC-C89DCA4E13E6}" destId="{3A665BA2-0883-4DD8-8F2F-041532544028}" srcOrd="0" destOrd="0" presId="urn:microsoft.com/office/officeart/2018/5/layout/IconLeafLabelList"/>
    <dgm:cxn modelId="{F9AF98A8-9533-714F-A8AA-87AE079D6E1A}" srcId="{11BB3401-55A4-7244-91D7-DBCB7B42D6E0}" destId="{C0288A08-413C-0747-8EEC-C89DCA4E13E6}" srcOrd="0" destOrd="0" parTransId="{5E96DA5F-4399-7145-9928-B7269C8BAB75}" sibTransId="{4B80A916-545F-8143-BD77-2097E7398977}"/>
    <dgm:cxn modelId="{0EC8AEC8-5A19-404E-AA50-4FA7F21C961F}" type="presParOf" srcId="{A351C43F-3BFB-41B7-8905-3EA3868C9478}" destId="{599839AB-E5CD-4EE5-B959-9E3D9459D7BA}" srcOrd="0" destOrd="0" presId="urn:microsoft.com/office/officeart/2018/5/layout/IconLeafLabelList"/>
    <dgm:cxn modelId="{9C482A1D-83BE-984E-AAE9-89B5350098B9}" type="presParOf" srcId="{599839AB-E5CD-4EE5-B959-9E3D9459D7BA}" destId="{90382B1C-6270-4265-95CA-6818B869E0AA}" srcOrd="0" destOrd="0" presId="urn:microsoft.com/office/officeart/2018/5/layout/IconLeafLabelList"/>
    <dgm:cxn modelId="{E003F814-D3B8-2C42-BC1F-47C143B16E53}" type="presParOf" srcId="{599839AB-E5CD-4EE5-B959-9E3D9459D7BA}" destId="{91FF34B9-276D-4DD4-BDB1-C5306EFB6064}" srcOrd="1" destOrd="0" presId="urn:microsoft.com/office/officeart/2018/5/layout/IconLeafLabelList"/>
    <dgm:cxn modelId="{B78DF9CD-37A3-FF4B-AB06-A1F5867C7B82}" type="presParOf" srcId="{599839AB-E5CD-4EE5-B959-9E3D9459D7BA}" destId="{2C45E59E-065A-49D8-A301-F9E06EFB8C2E}" srcOrd="2" destOrd="0" presId="urn:microsoft.com/office/officeart/2018/5/layout/IconLeafLabelList"/>
    <dgm:cxn modelId="{66205B2B-2D86-BE4C-86D2-C5D6B53298DC}" type="presParOf" srcId="{599839AB-E5CD-4EE5-B959-9E3D9459D7BA}" destId="{3A665BA2-0883-4DD8-8F2F-041532544028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FB3DAB-457A-D04B-81DA-835D18EC34D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Construct database</a:t>
          </a:r>
        </a:p>
      </dgm:t>
    </dgm:pt>
    <dgm:pt modelId="{51558ADE-48AE-9E4B-827F-BF65AFB073A3}" type="parTrans" cxnId="{B2505920-2A17-2841-8F45-800D1FE2BB1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CC18B7-E1E0-AC42-B27F-696200060334}" type="sibTrans" cxnId="{B2505920-2A17-2841-8F45-800D1FE2BB1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C7FC7D5D-D10D-49D1-BC6B-B7625E215EEB}" type="pres">
      <dgm:prSet presAssocID="{56FB3DAB-457A-D04B-81DA-835D18EC34D4}" presName="compNode" presStyleCnt="0"/>
      <dgm:spPr/>
    </dgm:pt>
    <dgm:pt modelId="{326C14AE-A9E3-42D3-B33B-EA6F56F5008A}" type="pres">
      <dgm:prSet presAssocID="{56FB3DAB-457A-D04B-81DA-835D18EC34D4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85000"/>
          </a:schemeClr>
        </a:solidFill>
      </dgm:spPr>
    </dgm:pt>
    <dgm:pt modelId="{304FDBD7-66DF-4588-B0FF-79A057FC9C19}" type="pres">
      <dgm:prSet presAssocID="{56FB3DAB-457A-D04B-81DA-835D18EC34D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5312A9-5333-4CE4-8D43-1B3E8587A9D5}" type="pres">
      <dgm:prSet presAssocID="{56FB3DAB-457A-D04B-81DA-835D18EC34D4}" presName="spaceRect" presStyleCnt="0"/>
      <dgm:spPr/>
    </dgm:pt>
    <dgm:pt modelId="{5F6A80BF-E19E-4EA3-9FED-4412551A8A1F}" type="pres">
      <dgm:prSet presAssocID="{56FB3DAB-457A-D04B-81DA-835D18EC34D4}" presName="textRect" presStyleLbl="revTx" presStyleIdx="0" presStyleCnt="1" custScaleX="182589" custScaleY="110825" custLinFactNeighborX="-4827" custLinFactNeighborY="-43782">
        <dgm:presLayoutVars>
          <dgm:chMax val="1"/>
          <dgm:chPref val="1"/>
        </dgm:presLayoutVars>
      </dgm:prSet>
      <dgm:spPr/>
    </dgm:pt>
  </dgm:ptLst>
  <dgm:cxnLst>
    <dgm:cxn modelId="{B2505920-2A17-2841-8F45-800D1FE2BB1C}" srcId="{11BB3401-55A4-7244-91D7-DBCB7B42D6E0}" destId="{56FB3DAB-457A-D04B-81DA-835D18EC34D4}" srcOrd="0" destOrd="0" parTransId="{51558ADE-48AE-9E4B-827F-BF65AFB073A3}" sibTransId="{52CC18B7-E1E0-AC42-B27F-696200060334}"/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56A5DC37-E035-D84F-B078-A7EF9196D14C}" type="presOf" srcId="{56FB3DAB-457A-D04B-81DA-835D18EC34D4}" destId="{5F6A80BF-E19E-4EA3-9FED-4412551A8A1F}" srcOrd="0" destOrd="0" presId="urn:microsoft.com/office/officeart/2018/5/layout/IconLeafLabelList"/>
    <dgm:cxn modelId="{C8F7A98F-3379-E246-94DE-ED53DAE6EB15}" type="presParOf" srcId="{A351C43F-3BFB-41B7-8905-3EA3868C9478}" destId="{C7FC7D5D-D10D-49D1-BC6B-B7625E215EEB}" srcOrd="0" destOrd="0" presId="urn:microsoft.com/office/officeart/2018/5/layout/IconLeafLabelList"/>
    <dgm:cxn modelId="{69CD7EC7-E267-4941-A9CA-63F555A94567}" type="presParOf" srcId="{C7FC7D5D-D10D-49D1-BC6B-B7625E215EEB}" destId="{326C14AE-A9E3-42D3-B33B-EA6F56F5008A}" srcOrd="0" destOrd="0" presId="urn:microsoft.com/office/officeart/2018/5/layout/IconLeafLabelList"/>
    <dgm:cxn modelId="{0FAE2472-E00D-8C4A-9F60-A40C51364E52}" type="presParOf" srcId="{C7FC7D5D-D10D-49D1-BC6B-B7625E215EEB}" destId="{304FDBD7-66DF-4588-B0FF-79A057FC9C19}" srcOrd="1" destOrd="0" presId="urn:microsoft.com/office/officeart/2018/5/layout/IconLeafLabelList"/>
    <dgm:cxn modelId="{38030CBC-71C1-2942-A0D6-7724AC5CDB9E}" type="presParOf" srcId="{C7FC7D5D-D10D-49D1-BC6B-B7625E215EEB}" destId="{A75312A9-5333-4CE4-8D43-1B3E8587A9D5}" srcOrd="2" destOrd="0" presId="urn:microsoft.com/office/officeart/2018/5/layout/IconLeafLabelList"/>
    <dgm:cxn modelId="{0BEFB32B-35F5-A143-B09D-0B9A80887249}" type="presParOf" srcId="{C7FC7D5D-D10D-49D1-BC6B-B7625E215EEB}" destId="{5F6A80BF-E19E-4EA3-9FED-4412551A8A1F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A887B-857E-644C-82F6-7644603068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Train and validate model</a:t>
          </a:r>
        </a:p>
      </dgm:t>
    </dgm:pt>
    <dgm:pt modelId="{7691CD5A-5024-8248-8089-20F7342757D6}" type="parTrans" cxnId="{1576A9BC-4A87-6741-B0AA-6244110F0AE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61B95-FDE9-CB41-915E-2010D98CFB84}" type="sibTrans" cxnId="{1576A9BC-4A87-6741-B0AA-6244110F0AE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8FB58FF3-D362-46A3-A1C3-3C6E727E7546}" type="pres">
      <dgm:prSet presAssocID="{D43A887B-857E-644C-82F6-7644603068ED}" presName="compNode" presStyleCnt="0"/>
      <dgm:spPr/>
    </dgm:pt>
    <dgm:pt modelId="{9FE5C9E7-D099-41F7-8160-99F447F8D06D}" type="pres">
      <dgm:prSet presAssocID="{D43A887B-857E-644C-82F6-7644603068ED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12957470-C486-45B5-A058-EF2D1C96CA12}" type="pres">
      <dgm:prSet presAssocID="{D43A887B-857E-644C-82F6-7644603068E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40BA66-2D21-4B9B-9667-D6AD2E02FAC1}" type="pres">
      <dgm:prSet presAssocID="{D43A887B-857E-644C-82F6-7644603068ED}" presName="spaceRect" presStyleCnt="0"/>
      <dgm:spPr/>
    </dgm:pt>
    <dgm:pt modelId="{AA76E22C-9E75-418C-B448-DDE236E6C318}" type="pres">
      <dgm:prSet presAssocID="{D43A887B-857E-644C-82F6-7644603068ED}" presName="textRect" presStyleLbl="revTx" presStyleIdx="0" presStyleCnt="1" custScaleX="192775" custLinFactNeighborX="0" custLinFactNeighborY="-33102">
        <dgm:presLayoutVars>
          <dgm:chMax val="1"/>
          <dgm:chPref val="1"/>
        </dgm:presLayoutVars>
      </dgm:prSet>
      <dgm:spPr/>
    </dgm:pt>
  </dgm:ptLst>
  <dgm:cxnLst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25A98343-FC4C-284F-94AC-64E424E9BA4B}" type="presOf" srcId="{D43A887B-857E-644C-82F6-7644603068ED}" destId="{AA76E22C-9E75-418C-B448-DDE236E6C318}" srcOrd="0" destOrd="0" presId="urn:microsoft.com/office/officeart/2018/5/layout/IconLeafLabelList"/>
    <dgm:cxn modelId="{1576A9BC-4A87-6741-B0AA-6244110F0AE8}" srcId="{11BB3401-55A4-7244-91D7-DBCB7B42D6E0}" destId="{D43A887B-857E-644C-82F6-7644603068ED}" srcOrd="0" destOrd="0" parTransId="{7691CD5A-5024-8248-8089-20F7342757D6}" sibTransId="{B6A61B95-FDE9-CB41-915E-2010D98CFB84}"/>
    <dgm:cxn modelId="{3843FA8C-16AE-4C41-A601-84357BA70DD6}" type="presParOf" srcId="{A351C43F-3BFB-41B7-8905-3EA3868C9478}" destId="{8FB58FF3-D362-46A3-A1C3-3C6E727E7546}" srcOrd="0" destOrd="0" presId="urn:microsoft.com/office/officeart/2018/5/layout/IconLeafLabelList"/>
    <dgm:cxn modelId="{81AE7437-4DD7-EA4B-A9E8-415D1118279E}" type="presParOf" srcId="{8FB58FF3-D362-46A3-A1C3-3C6E727E7546}" destId="{9FE5C9E7-D099-41F7-8160-99F447F8D06D}" srcOrd="0" destOrd="0" presId="urn:microsoft.com/office/officeart/2018/5/layout/IconLeafLabelList"/>
    <dgm:cxn modelId="{CB4AB2D3-D078-7D4D-9601-FF220BB1F071}" type="presParOf" srcId="{8FB58FF3-D362-46A3-A1C3-3C6E727E7546}" destId="{12957470-C486-45B5-A058-EF2D1C96CA12}" srcOrd="1" destOrd="0" presId="urn:microsoft.com/office/officeart/2018/5/layout/IconLeafLabelList"/>
    <dgm:cxn modelId="{ACC9E808-7B30-C94A-AF04-A9EE1C9B1349}" type="presParOf" srcId="{8FB58FF3-D362-46A3-A1C3-3C6E727E7546}" destId="{4E40BA66-2D21-4B9B-9667-D6AD2E02FAC1}" srcOrd="2" destOrd="0" presId="urn:microsoft.com/office/officeart/2018/5/layout/IconLeafLabelList"/>
    <dgm:cxn modelId="{99D461D5-BE8B-CD4E-AC4C-25ACA2625D6E}" type="presParOf" srcId="{8FB58FF3-D362-46A3-A1C3-3C6E727E7546}" destId="{AA76E22C-9E75-418C-B448-DDE236E6C318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022382-D195-4A63-AF61-E58698C1B0DA}" type="doc">
      <dgm:prSet loTypeId="urn:microsoft.com/office/officeart/2005/8/layout/chevron1" loCatId="process" qsTypeId="urn:microsoft.com/office/officeart/2005/8/quickstyle/simple3" qsCatId="simple" csTypeId="urn:microsoft.com/office/officeart/2005/8/colors/accent6_5" csCatId="accent6" phldr="1"/>
      <dgm:spPr/>
    </dgm:pt>
    <dgm:pt modelId="{ACD5E094-9E7E-4E9D-9896-6CB473940EE9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Initial Compositions</a:t>
          </a:r>
          <a:endParaRPr lang="en-US" sz="2000" dirty="0"/>
        </a:p>
      </dgm:t>
    </dgm:pt>
    <dgm:pt modelId="{9A6D1427-05E0-43AD-9975-050B96D387B3}" type="parTrans" cxnId="{CACF71CB-9535-4DAD-A672-249FCDA1D58B}">
      <dgm:prSet/>
      <dgm:spPr/>
      <dgm:t>
        <a:bodyPr/>
        <a:lstStyle/>
        <a:p>
          <a:endParaRPr lang="en-US" sz="2000"/>
        </a:p>
      </dgm:t>
    </dgm:pt>
    <dgm:pt modelId="{846BD1A5-69EF-4D2E-B7D1-C6D784E67230}" type="sibTrans" cxnId="{CACF71CB-9535-4DAD-A672-249FCDA1D58B}">
      <dgm:prSet/>
      <dgm:spPr/>
      <dgm:t>
        <a:bodyPr/>
        <a:lstStyle/>
        <a:p>
          <a:endParaRPr lang="en-US" sz="2000"/>
        </a:p>
      </dgm:t>
    </dgm:pt>
    <dgm:pt modelId="{15A35AC2-97D5-4138-8CF0-D93107EADB7F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Stability Prediction</a:t>
          </a:r>
          <a:endParaRPr lang="en-US" sz="2000" dirty="0"/>
        </a:p>
      </dgm:t>
    </dgm:pt>
    <dgm:pt modelId="{C714DED2-6F99-40CC-8ED8-CAE602792866}" type="parTrans" cxnId="{9AEF5C86-D37E-4AF3-ACD3-E1B0EE9CA5B8}">
      <dgm:prSet/>
      <dgm:spPr/>
      <dgm:t>
        <a:bodyPr/>
        <a:lstStyle/>
        <a:p>
          <a:endParaRPr lang="en-US" sz="2000"/>
        </a:p>
      </dgm:t>
    </dgm:pt>
    <dgm:pt modelId="{94EF7A30-4020-4AE7-ACAD-C13CB7D90B6C}" type="sibTrans" cxnId="{9AEF5C86-D37E-4AF3-ACD3-E1B0EE9CA5B8}">
      <dgm:prSet/>
      <dgm:spPr/>
      <dgm:t>
        <a:bodyPr/>
        <a:lstStyle/>
        <a:p>
          <a:endParaRPr lang="en-US" sz="2000"/>
        </a:p>
      </dgm:t>
    </dgm:pt>
    <dgm:pt modelId="{5F204193-99BA-47E9-B8DC-54CFC0828563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Conductivity Prediction</a:t>
          </a:r>
          <a:endParaRPr lang="en-US" sz="2000" dirty="0"/>
        </a:p>
      </dgm:t>
    </dgm:pt>
    <dgm:pt modelId="{A1EB88E4-C131-40EF-8F2C-D010DB918772}" type="parTrans" cxnId="{CB991865-A6B9-4288-8DBD-BFA2635DB405}">
      <dgm:prSet/>
      <dgm:spPr/>
      <dgm:t>
        <a:bodyPr/>
        <a:lstStyle/>
        <a:p>
          <a:endParaRPr lang="en-US" sz="2000"/>
        </a:p>
      </dgm:t>
    </dgm:pt>
    <dgm:pt modelId="{E5DA6FFD-5AB0-41E6-A436-4C652B5A8843}" type="sibTrans" cxnId="{CB991865-A6B9-4288-8DBD-BFA2635DB405}">
      <dgm:prSet/>
      <dgm:spPr/>
      <dgm:t>
        <a:bodyPr/>
        <a:lstStyle/>
        <a:p>
          <a:endParaRPr lang="en-US" sz="2000"/>
        </a:p>
      </dgm:t>
    </dgm:pt>
    <dgm:pt modelId="{BD03C60E-C944-4429-A9BC-33F3DC9F2739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Ranking Top Materials</a:t>
          </a:r>
          <a:endParaRPr lang="en-US" sz="2000" dirty="0"/>
        </a:p>
      </dgm:t>
    </dgm:pt>
    <dgm:pt modelId="{97B33778-9B20-49AA-8A5E-EFFE833135A1}" type="parTrans" cxnId="{2DAA3128-06CC-4E24-9F2D-FCBC0E5620A7}">
      <dgm:prSet/>
      <dgm:spPr/>
      <dgm:t>
        <a:bodyPr/>
        <a:lstStyle/>
        <a:p>
          <a:endParaRPr lang="en-US"/>
        </a:p>
      </dgm:t>
    </dgm:pt>
    <dgm:pt modelId="{93986315-CDEC-4DE0-8245-7A8C5510D0E3}" type="sibTrans" cxnId="{2DAA3128-06CC-4E24-9F2D-FCBC0E5620A7}">
      <dgm:prSet/>
      <dgm:spPr/>
      <dgm:t>
        <a:bodyPr/>
        <a:lstStyle/>
        <a:p>
          <a:endParaRPr lang="en-US"/>
        </a:p>
      </dgm:t>
    </dgm:pt>
    <dgm:pt modelId="{C3D969FD-D5DF-4679-A937-93ACEFE4B328}">
      <dgm:prSet phldrT="[Text]" custT="1"/>
      <dgm:spPr/>
      <dgm:t>
        <a:bodyPr/>
        <a:lstStyle/>
        <a:p>
          <a:pPr>
            <a:buNone/>
          </a:pPr>
          <a:r>
            <a:rPr lang="en-US" sz="2000" b="0" i="0"/>
            <a:t>Web Tool</a:t>
          </a:r>
          <a:endParaRPr lang="en-US" sz="2000" dirty="0"/>
        </a:p>
      </dgm:t>
    </dgm:pt>
    <dgm:pt modelId="{08F7DCB5-D709-4435-B0E0-E9A74B96099E}" type="parTrans" cxnId="{A52A9BD1-4850-4AD5-AD20-4823A36EAC34}">
      <dgm:prSet/>
      <dgm:spPr/>
      <dgm:t>
        <a:bodyPr/>
        <a:lstStyle/>
        <a:p>
          <a:endParaRPr lang="en-US"/>
        </a:p>
      </dgm:t>
    </dgm:pt>
    <dgm:pt modelId="{C9919B2C-254C-4ADC-9F1F-7AB0A7A7CBB4}" type="sibTrans" cxnId="{A52A9BD1-4850-4AD5-AD20-4823A36EAC34}">
      <dgm:prSet/>
      <dgm:spPr/>
      <dgm:t>
        <a:bodyPr/>
        <a:lstStyle/>
        <a:p>
          <a:endParaRPr lang="en-US"/>
        </a:p>
      </dgm:t>
    </dgm:pt>
    <dgm:pt modelId="{399D2E90-0E1C-4CE5-9540-F66EDD16E013}" type="pres">
      <dgm:prSet presAssocID="{29022382-D195-4A63-AF61-E58698C1B0DA}" presName="Name0" presStyleCnt="0">
        <dgm:presLayoutVars>
          <dgm:dir/>
          <dgm:animLvl val="lvl"/>
          <dgm:resizeHandles val="exact"/>
        </dgm:presLayoutVars>
      </dgm:prSet>
      <dgm:spPr/>
    </dgm:pt>
    <dgm:pt modelId="{90ACEDB1-1021-4646-9019-6909D930092B}" type="pres">
      <dgm:prSet presAssocID="{ACD5E094-9E7E-4E9D-9896-6CB473940EE9}" presName="parTxOnly" presStyleLbl="node1" presStyleIdx="0" presStyleCnt="5" custScaleX="125009">
        <dgm:presLayoutVars>
          <dgm:chMax val="0"/>
          <dgm:chPref val="0"/>
          <dgm:bulletEnabled val="1"/>
        </dgm:presLayoutVars>
      </dgm:prSet>
      <dgm:spPr/>
    </dgm:pt>
    <dgm:pt modelId="{50B1B7A5-80BA-459F-B8C3-55504185C0C4}" type="pres">
      <dgm:prSet presAssocID="{846BD1A5-69EF-4D2E-B7D1-C6D784E67230}" presName="parTxOnlySpace" presStyleCnt="0"/>
      <dgm:spPr/>
    </dgm:pt>
    <dgm:pt modelId="{A29189F5-FC5D-493B-8202-D49CE3629E87}" type="pres">
      <dgm:prSet presAssocID="{15A35AC2-97D5-4138-8CF0-D93107EADB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346F376-F83E-444F-B58B-5C2BE8905BD7}" type="pres">
      <dgm:prSet presAssocID="{94EF7A30-4020-4AE7-ACAD-C13CB7D90B6C}" presName="parTxOnlySpace" presStyleCnt="0"/>
      <dgm:spPr/>
    </dgm:pt>
    <dgm:pt modelId="{7E8B5821-4BBB-48FA-991C-81367AE15321}" type="pres">
      <dgm:prSet presAssocID="{5F204193-99BA-47E9-B8DC-54CFC082856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4002ADD-BE2C-4B70-99AF-FFB91DC88BE8}" type="pres">
      <dgm:prSet presAssocID="{E5DA6FFD-5AB0-41E6-A436-4C652B5A8843}" presName="parTxOnlySpace" presStyleCnt="0"/>
      <dgm:spPr/>
    </dgm:pt>
    <dgm:pt modelId="{64B3C7C2-C966-4EB5-9B17-585C5F67882E}" type="pres">
      <dgm:prSet presAssocID="{BD03C60E-C944-4429-A9BC-33F3DC9F273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0F8F3E7-EBB2-455A-887F-FA25BD0BA490}" type="pres">
      <dgm:prSet presAssocID="{93986315-CDEC-4DE0-8245-7A8C5510D0E3}" presName="parTxOnlySpace" presStyleCnt="0"/>
      <dgm:spPr/>
    </dgm:pt>
    <dgm:pt modelId="{EFB1EC55-0495-4C0C-8EFF-787E33372B1D}" type="pres">
      <dgm:prSet presAssocID="{C3D969FD-D5DF-4679-A937-93ACEFE4B328}" presName="parTxOnly" presStyleLbl="node1" presStyleIdx="4" presStyleCnt="5" custScaleX="76099">
        <dgm:presLayoutVars>
          <dgm:chMax val="0"/>
          <dgm:chPref val="0"/>
          <dgm:bulletEnabled val="1"/>
        </dgm:presLayoutVars>
      </dgm:prSet>
      <dgm:spPr/>
    </dgm:pt>
  </dgm:ptLst>
  <dgm:cxnLst>
    <dgm:cxn modelId="{DF0C1B07-4B95-4BBD-BA59-16CC1AE8C7BA}" type="presOf" srcId="{C3D969FD-D5DF-4679-A937-93ACEFE4B328}" destId="{EFB1EC55-0495-4C0C-8EFF-787E33372B1D}" srcOrd="0" destOrd="0" presId="urn:microsoft.com/office/officeart/2005/8/layout/chevron1"/>
    <dgm:cxn modelId="{1F164908-D4D1-401E-B20C-18D9FBCD2DF3}" type="presOf" srcId="{ACD5E094-9E7E-4E9D-9896-6CB473940EE9}" destId="{90ACEDB1-1021-4646-9019-6909D930092B}" srcOrd="0" destOrd="0" presId="urn:microsoft.com/office/officeart/2005/8/layout/chevron1"/>
    <dgm:cxn modelId="{2DAA3128-06CC-4E24-9F2D-FCBC0E5620A7}" srcId="{29022382-D195-4A63-AF61-E58698C1B0DA}" destId="{BD03C60E-C944-4429-A9BC-33F3DC9F2739}" srcOrd="3" destOrd="0" parTransId="{97B33778-9B20-49AA-8A5E-EFFE833135A1}" sibTransId="{93986315-CDEC-4DE0-8245-7A8C5510D0E3}"/>
    <dgm:cxn modelId="{CB991865-A6B9-4288-8DBD-BFA2635DB405}" srcId="{29022382-D195-4A63-AF61-E58698C1B0DA}" destId="{5F204193-99BA-47E9-B8DC-54CFC0828563}" srcOrd="2" destOrd="0" parTransId="{A1EB88E4-C131-40EF-8F2C-D010DB918772}" sibTransId="{E5DA6FFD-5AB0-41E6-A436-4C652B5A8843}"/>
    <dgm:cxn modelId="{51FEF77C-C9F2-4436-9CDB-8056A7FED0C6}" type="presOf" srcId="{5F204193-99BA-47E9-B8DC-54CFC0828563}" destId="{7E8B5821-4BBB-48FA-991C-81367AE15321}" srcOrd="0" destOrd="0" presId="urn:microsoft.com/office/officeart/2005/8/layout/chevron1"/>
    <dgm:cxn modelId="{9AEF5C86-D37E-4AF3-ACD3-E1B0EE9CA5B8}" srcId="{29022382-D195-4A63-AF61-E58698C1B0DA}" destId="{15A35AC2-97D5-4138-8CF0-D93107EADB7F}" srcOrd="1" destOrd="0" parTransId="{C714DED2-6F99-40CC-8ED8-CAE602792866}" sibTransId="{94EF7A30-4020-4AE7-ACAD-C13CB7D90B6C}"/>
    <dgm:cxn modelId="{F71FD49C-0B6E-4BA5-8797-81CF35ADA139}" type="presOf" srcId="{29022382-D195-4A63-AF61-E58698C1B0DA}" destId="{399D2E90-0E1C-4CE5-9540-F66EDD16E013}" srcOrd="0" destOrd="0" presId="urn:microsoft.com/office/officeart/2005/8/layout/chevron1"/>
    <dgm:cxn modelId="{FF2A40AD-CB3F-4702-8D78-9134CE29942D}" type="presOf" srcId="{BD03C60E-C944-4429-A9BC-33F3DC9F2739}" destId="{64B3C7C2-C966-4EB5-9B17-585C5F67882E}" srcOrd="0" destOrd="0" presId="urn:microsoft.com/office/officeart/2005/8/layout/chevron1"/>
    <dgm:cxn modelId="{B8D3F6B4-E7EA-4209-B2B3-CDF68C66954E}" type="presOf" srcId="{15A35AC2-97D5-4138-8CF0-D93107EADB7F}" destId="{A29189F5-FC5D-493B-8202-D49CE3629E87}" srcOrd="0" destOrd="0" presId="urn:microsoft.com/office/officeart/2005/8/layout/chevron1"/>
    <dgm:cxn modelId="{CACF71CB-9535-4DAD-A672-249FCDA1D58B}" srcId="{29022382-D195-4A63-AF61-E58698C1B0DA}" destId="{ACD5E094-9E7E-4E9D-9896-6CB473940EE9}" srcOrd="0" destOrd="0" parTransId="{9A6D1427-05E0-43AD-9975-050B96D387B3}" sibTransId="{846BD1A5-69EF-4D2E-B7D1-C6D784E67230}"/>
    <dgm:cxn modelId="{A52A9BD1-4850-4AD5-AD20-4823A36EAC34}" srcId="{29022382-D195-4A63-AF61-E58698C1B0DA}" destId="{C3D969FD-D5DF-4679-A937-93ACEFE4B328}" srcOrd="4" destOrd="0" parTransId="{08F7DCB5-D709-4435-B0E0-E9A74B96099E}" sibTransId="{C9919B2C-254C-4ADC-9F1F-7AB0A7A7CBB4}"/>
    <dgm:cxn modelId="{FEF8B13A-1BB0-49C0-80F1-72D875A7E8DF}" type="presParOf" srcId="{399D2E90-0E1C-4CE5-9540-F66EDD16E013}" destId="{90ACEDB1-1021-4646-9019-6909D930092B}" srcOrd="0" destOrd="0" presId="urn:microsoft.com/office/officeart/2005/8/layout/chevron1"/>
    <dgm:cxn modelId="{4E077094-7E56-4B7B-A790-27C703B830A7}" type="presParOf" srcId="{399D2E90-0E1C-4CE5-9540-F66EDD16E013}" destId="{50B1B7A5-80BA-459F-B8C3-55504185C0C4}" srcOrd="1" destOrd="0" presId="urn:microsoft.com/office/officeart/2005/8/layout/chevron1"/>
    <dgm:cxn modelId="{DEE4EF65-B12B-4AD6-9CFE-2267B90233AC}" type="presParOf" srcId="{399D2E90-0E1C-4CE5-9540-F66EDD16E013}" destId="{A29189F5-FC5D-493B-8202-D49CE3629E87}" srcOrd="2" destOrd="0" presId="urn:microsoft.com/office/officeart/2005/8/layout/chevron1"/>
    <dgm:cxn modelId="{990E48B3-C1C3-4BA5-86FE-496D2B927E93}" type="presParOf" srcId="{399D2E90-0E1C-4CE5-9540-F66EDD16E013}" destId="{3346F376-F83E-444F-B58B-5C2BE8905BD7}" srcOrd="3" destOrd="0" presId="urn:microsoft.com/office/officeart/2005/8/layout/chevron1"/>
    <dgm:cxn modelId="{2CD705DF-4D02-4CD3-BB7C-7B2A9D2C6C9B}" type="presParOf" srcId="{399D2E90-0E1C-4CE5-9540-F66EDD16E013}" destId="{7E8B5821-4BBB-48FA-991C-81367AE15321}" srcOrd="4" destOrd="0" presId="urn:microsoft.com/office/officeart/2005/8/layout/chevron1"/>
    <dgm:cxn modelId="{FEA147F0-6DDC-4376-9EAD-C00F0DA20244}" type="presParOf" srcId="{399D2E90-0E1C-4CE5-9540-F66EDD16E013}" destId="{A4002ADD-BE2C-4B70-99AF-FFB91DC88BE8}" srcOrd="5" destOrd="0" presId="urn:microsoft.com/office/officeart/2005/8/layout/chevron1"/>
    <dgm:cxn modelId="{9E5DB9B2-5AF8-4893-A879-AA06DD913A9C}" type="presParOf" srcId="{399D2E90-0E1C-4CE5-9540-F66EDD16E013}" destId="{64B3C7C2-C966-4EB5-9B17-585C5F67882E}" srcOrd="6" destOrd="0" presId="urn:microsoft.com/office/officeart/2005/8/layout/chevron1"/>
    <dgm:cxn modelId="{DF5C0312-1B1F-437D-A742-B42EF11F4CE4}" type="presParOf" srcId="{399D2E90-0E1C-4CE5-9540-F66EDD16E013}" destId="{C0F8F3E7-EBB2-455A-887F-FA25BD0BA490}" srcOrd="7" destOrd="0" presId="urn:microsoft.com/office/officeart/2005/8/layout/chevron1"/>
    <dgm:cxn modelId="{3916F76A-9578-493D-BD38-C9386BBD30E2}" type="presParOf" srcId="{399D2E90-0E1C-4CE5-9540-F66EDD16E013}" destId="{EFB1EC55-0495-4C0C-8EFF-787E33372B1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9D8D67-5F7A-5A4B-99DD-C09D99487C2D}" type="doc">
      <dgm:prSet loTypeId="urn:microsoft.com/office/officeart/2005/8/layout/pyramid3" loCatId="" qsTypeId="urn:microsoft.com/office/officeart/2005/8/quickstyle/simple1" qsCatId="simple" csTypeId="urn:microsoft.com/office/officeart/2005/8/colors/accent6_3" csCatId="accent6" phldr="1"/>
      <dgm:spPr/>
    </dgm:pt>
    <dgm:pt modelId="{5ADEE0A1-1BEB-7D48-8C77-C96A4E1ADB0F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~187 millions ABO</a:t>
          </a:r>
          <a:r>
            <a:rPr lang="en-US" sz="1800" baseline="-250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gm:t>
    </dgm:pt>
    <dgm:pt modelId="{3548B7F5-FF34-4B4B-B3B0-E7ACAAB48A5C}" type="parTrans" cxnId="{26A49A8C-C560-3449-8531-E908CEE18068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F64BDE-9E50-C147-8F7E-C51EF09AACF1}" type="sibTrans" cxnId="{26A49A8C-C560-3449-8531-E908CEE18068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680D4F-55C0-0A42-BDE7-127DC9DD6C0C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~39 millions</a:t>
          </a:r>
        </a:p>
      </dgm:t>
    </dgm:pt>
    <dgm:pt modelId="{5FB58C2D-A190-9C40-ACEE-352BE1D02781}" type="parTrans" cxnId="{1C474A48-3AA7-CA4C-99DF-723247758D07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082197-0DDE-DB43-B67A-EF9D2DD33F7E}" type="sibTrans" cxnId="{1C474A48-3AA7-CA4C-99DF-723247758D07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F779CF-7630-174D-B08E-46944BE64050}" type="pres">
      <dgm:prSet presAssocID="{D79D8D67-5F7A-5A4B-99DD-C09D99487C2D}" presName="Name0" presStyleCnt="0">
        <dgm:presLayoutVars>
          <dgm:dir/>
          <dgm:animLvl val="lvl"/>
          <dgm:resizeHandles val="exact"/>
        </dgm:presLayoutVars>
      </dgm:prSet>
      <dgm:spPr/>
    </dgm:pt>
    <dgm:pt modelId="{62C72BBF-8F25-E242-AA61-27E64EE678AC}" type="pres">
      <dgm:prSet presAssocID="{5ADEE0A1-1BEB-7D48-8C77-C96A4E1ADB0F}" presName="Name8" presStyleCnt="0"/>
      <dgm:spPr/>
    </dgm:pt>
    <dgm:pt modelId="{4FBFDE70-C16C-C643-AB3C-7E8AC872BB8B}" type="pres">
      <dgm:prSet presAssocID="{5ADEE0A1-1BEB-7D48-8C77-C96A4E1ADB0F}" presName="level" presStyleLbl="node1" presStyleIdx="0" presStyleCnt="2">
        <dgm:presLayoutVars>
          <dgm:chMax val="1"/>
          <dgm:bulletEnabled val="1"/>
        </dgm:presLayoutVars>
      </dgm:prSet>
      <dgm:spPr/>
    </dgm:pt>
    <dgm:pt modelId="{69C615AD-CEA1-F846-98F4-AD1912ADCB03}" type="pres">
      <dgm:prSet presAssocID="{5ADEE0A1-1BEB-7D48-8C77-C96A4E1ADB0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5B2747F-9A19-424C-ADCA-86EC336DD9F1}" type="pres">
      <dgm:prSet presAssocID="{0A680D4F-55C0-0A42-BDE7-127DC9DD6C0C}" presName="Name8" presStyleCnt="0"/>
      <dgm:spPr/>
    </dgm:pt>
    <dgm:pt modelId="{F158E961-4347-774F-9883-8B15AA426B31}" type="pres">
      <dgm:prSet presAssocID="{0A680D4F-55C0-0A42-BDE7-127DC9DD6C0C}" presName="level" presStyleLbl="node1" presStyleIdx="1" presStyleCnt="2" custScaleY="190099">
        <dgm:presLayoutVars>
          <dgm:chMax val="1"/>
          <dgm:bulletEnabled val="1"/>
        </dgm:presLayoutVars>
      </dgm:prSet>
      <dgm:spPr/>
    </dgm:pt>
    <dgm:pt modelId="{BB4AC4E4-2271-F74E-AD5F-1971F4EDB1B6}" type="pres">
      <dgm:prSet presAssocID="{0A680D4F-55C0-0A42-BDE7-127DC9DD6C0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946361E-2D8F-124D-BC15-06D27A0912BC}" type="presOf" srcId="{5ADEE0A1-1BEB-7D48-8C77-C96A4E1ADB0F}" destId="{69C615AD-CEA1-F846-98F4-AD1912ADCB03}" srcOrd="1" destOrd="0" presId="urn:microsoft.com/office/officeart/2005/8/layout/pyramid3"/>
    <dgm:cxn modelId="{9DC5FF26-1EA1-8C49-B35B-CE0CC743EC66}" type="presOf" srcId="{0A680D4F-55C0-0A42-BDE7-127DC9DD6C0C}" destId="{BB4AC4E4-2271-F74E-AD5F-1971F4EDB1B6}" srcOrd="1" destOrd="0" presId="urn:microsoft.com/office/officeart/2005/8/layout/pyramid3"/>
    <dgm:cxn modelId="{50AD792A-CF3E-AC43-995B-686B2E53D328}" type="presOf" srcId="{5ADEE0A1-1BEB-7D48-8C77-C96A4E1ADB0F}" destId="{4FBFDE70-C16C-C643-AB3C-7E8AC872BB8B}" srcOrd="0" destOrd="0" presId="urn:microsoft.com/office/officeart/2005/8/layout/pyramid3"/>
    <dgm:cxn modelId="{1C474A48-3AA7-CA4C-99DF-723247758D07}" srcId="{D79D8D67-5F7A-5A4B-99DD-C09D99487C2D}" destId="{0A680D4F-55C0-0A42-BDE7-127DC9DD6C0C}" srcOrd="1" destOrd="0" parTransId="{5FB58C2D-A190-9C40-ACEE-352BE1D02781}" sibTransId="{04082197-0DDE-DB43-B67A-EF9D2DD33F7E}"/>
    <dgm:cxn modelId="{26A49A8C-C560-3449-8531-E908CEE18068}" srcId="{D79D8D67-5F7A-5A4B-99DD-C09D99487C2D}" destId="{5ADEE0A1-1BEB-7D48-8C77-C96A4E1ADB0F}" srcOrd="0" destOrd="0" parTransId="{3548B7F5-FF34-4B4B-B3B0-E7ACAAB48A5C}" sibTransId="{9CF64BDE-9E50-C147-8F7E-C51EF09AACF1}"/>
    <dgm:cxn modelId="{707DF9BD-CE01-8D4E-A319-203525CA67B7}" type="presOf" srcId="{0A680D4F-55C0-0A42-BDE7-127DC9DD6C0C}" destId="{F158E961-4347-774F-9883-8B15AA426B31}" srcOrd="0" destOrd="0" presId="urn:microsoft.com/office/officeart/2005/8/layout/pyramid3"/>
    <dgm:cxn modelId="{4656C1F4-AB23-E248-AA3C-47AB53842264}" type="presOf" srcId="{D79D8D67-5F7A-5A4B-99DD-C09D99487C2D}" destId="{90F779CF-7630-174D-B08E-46944BE64050}" srcOrd="0" destOrd="0" presId="urn:microsoft.com/office/officeart/2005/8/layout/pyramid3"/>
    <dgm:cxn modelId="{BEC442D9-715C-B84E-B667-E6BD468AE883}" type="presParOf" srcId="{90F779CF-7630-174D-B08E-46944BE64050}" destId="{62C72BBF-8F25-E242-AA61-27E64EE678AC}" srcOrd="0" destOrd="0" presId="urn:microsoft.com/office/officeart/2005/8/layout/pyramid3"/>
    <dgm:cxn modelId="{099ED401-00B8-5E43-9D2C-68BCAE2D8DB6}" type="presParOf" srcId="{62C72BBF-8F25-E242-AA61-27E64EE678AC}" destId="{4FBFDE70-C16C-C643-AB3C-7E8AC872BB8B}" srcOrd="0" destOrd="0" presId="urn:microsoft.com/office/officeart/2005/8/layout/pyramid3"/>
    <dgm:cxn modelId="{F00273A2-7692-1C44-997B-3C28DEDC02DA}" type="presParOf" srcId="{62C72BBF-8F25-E242-AA61-27E64EE678AC}" destId="{69C615AD-CEA1-F846-98F4-AD1912ADCB03}" srcOrd="1" destOrd="0" presId="urn:microsoft.com/office/officeart/2005/8/layout/pyramid3"/>
    <dgm:cxn modelId="{FEF60D12-8710-AB45-9151-29972B1A3CF1}" type="presParOf" srcId="{90F779CF-7630-174D-B08E-46944BE64050}" destId="{35B2747F-9A19-424C-ADCA-86EC336DD9F1}" srcOrd="1" destOrd="0" presId="urn:microsoft.com/office/officeart/2005/8/layout/pyramid3"/>
    <dgm:cxn modelId="{F2B01686-DD42-734B-9594-DA03CB84DC7A}" type="presParOf" srcId="{35B2747F-9A19-424C-ADCA-86EC336DD9F1}" destId="{F158E961-4347-774F-9883-8B15AA426B31}" srcOrd="0" destOrd="0" presId="urn:microsoft.com/office/officeart/2005/8/layout/pyramid3"/>
    <dgm:cxn modelId="{527491D6-6808-A34E-B3D9-7D4067555BC5}" type="presParOf" srcId="{35B2747F-9A19-424C-ADCA-86EC336DD9F1}" destId="{BB4AC4E4-2271-F74E-AD5F-1971F4EDB1B6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AED77-9168-4BB4-A19C-3777AFB6F688}">
      <dsp:nvSpPr>
        <dsp:cNvPr id="0" name=""/>
        <dsp:cNvSpPr/>
      </dsp:nvSpPr>
      <dsp:spPr>
        <a:xfrm rot="5400000">
          <a:off x="-306869" y="312523"/>
          <a:ext cx="2045798" cy="143205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rPr>
            <a:t>DFT</a:t>
          </a:r>
        </a:p>
      </dsp:txBody>
      <dsp:txXfrm rot="-5400000">
        <a:off x="1" y="721684"/>
        <a:ext cx="1432059" cy="613739"/>
      </dsp:txXfrm>
    </dsp:sp>
    <dsp:sp modelId="{6F74D495-76DE-4002-B781-CDC969B76B4E}">
      <dsp:nvSpPr>
        <dsp:cNvPr id="0" name=""/>
        <dsp:cNvSpPr/>
      </dsp:nvSpPr>
      <dsp:spPr>
        <a:xfrm rot="5400000">
          <a:off x="5947839" y="-4530216"/>
          <a:ext cx="1330468" cy="10423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300" b="1" i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Finding reaction pathways</a:t>
          </a:r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0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Catalytic 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i="0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piperidine </a:t>
          </a:r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i="0" kern="1200" dirty="0" err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SrO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and Sr(OH)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.nH</a:t>
          </a:r>
          <a:r>
            <a:rPr lang="en-US" sz="2300" b="1" i="0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i="0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 </a:t>
          </a:r>
          <a:endParaRPr lang="en-US" sz="2300" b="1" i="0" kern="1200" dirty="0">
            <a:solidFill>
              <a:srgbClr val="4EA72E">
                <a:lumMod val="50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1401205" y="81366"/>
        <a:ext cx="10358788" cy="1200572"/>
      </dsp:txXfrm>
    </dsp:sp>
    <dsp:sp modelId="{2D48DC54-8D5D-4737-A77F-457A5CE8C695}">
      <dsp:nvSpPr>
        <dsp:cNvPr id="0" name=""/>
        <dsp:cNvSpPr/>
      </dsp:nvSpPr>
      <dsp:spPr>
        <a:xfrm rot="5400000">
          <a:off x="-306869" y="2168352"/>
          <a:ext cx="2045798" cy="143205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MD</a:t>
          </a:r>
        </a:p>
      </dsp:txBody>
      <dsp:txXfrm rot="-5400000">
        <a:off x="1" y="2577513"/>
        <a:ext cx="1432059" cy="613739"/>
      </dsp:txXfrm>
    </dsp:sp>
    <dsp:sp modelId="{9BCE7EE8-2681-4D00-8572-2FE21F746341}">
      <dsp:nvSpPr>
        <dsp:cNvPr id="0" name=""/>
        <dsp:cNvSpPr/>
      </dsp:nvSpPr>
      <dsp:spPr>
        <a:xfrm rot="5400000">
          <a:off x="5979042" y="-2685501"/>
          <a:ext cx="1329769" cy="10423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Ionic Solvation and Transport in Zwitterionic Electrolytes</a:t>
          </a:r>
        </a:p>
      </dsp:txBody>
      <dsp:txXfrm rot="-5400000">
        <a:off x="1432059" y="1926396"/>
        <a:ext cx="10358822" cy="1199941"/>
      </dsp:txXfrm>
    </dsp:sp>
    <dsp:sp modelId="{144EC342-F780-42CE-8D21-3B79E030C1BE}">
      <dsp:nvSpPr>
        <dsp:cNvPr id="0" name=""/>
        <dsp:cNvSpPr/>
      </dsp:nvSpPr>
      <dsp:spPr>
        <a:xfrm rot="5400000">
          <a:off x="-306869" y="4024180"/>
          <a:ext cx="2045798" cy="1432059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ML</a:t>
          </a:r>
        </a:p>
      </dsp:txBody>
      <dsp:txXfrm rot="-5400000">
        <a:off x="1" y="4433341"/>
        <a:ext cx="1432059" cy="613739"/>
      </dsp:txXfrm>
    </dsp:sp>
    <dsp:sp modelId="{984B3D29-0EBE-48D3-9872-9E83FB4D0DC5}">
      <dsp:nvSpPr>
        <dsp:cNvPr id="0" name=""/>
        <dsp:cNvSpPr/>
      </dsp:nvSpPr>
      <dsp:spPr>
        <a:xfrm rot="5400000">
          <a:off x="5979042" y="-829672"/>
          <a:ext cx="1329769" cy="10423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Deep Learning Potential for </a:t>
          </a:r>
          <a:r>
            <a:rPr lang="en-US" sz="2300" b="1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</a:t>
          </a:r>
          <a:r>
            <a:rPr lang="en-US" sz="2300" b="1" kern="1200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300" b="1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capture using </a:t>
          </a: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deep eutectic solvents </a:t>
          </a:r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rgbClr val="4EA72E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Perovskite Material Design</a:t>
          </a:r>
        </a:p>
        <a:p>
          <a:pPr marL="228600" lvl="1" indent="0" algn="l" defTabSz="10223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 rot="-5400000">
        <a:off x="1432059" y="3782225"/>
        <a:ext cx="10358822" cy="1199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82B1C-6270-4265-95CA-6818B869E0AA}">
      <dsp:nvSpPr>
        <dsp:cNvPr id="0" name=""/>
        <dsp:cNvSpPr/>
      </dsp:nvSpPr>
      <dsp:spPr>
        <a:xfrm>
          <a:off x="1661074" y="118"/>
          <a:ext cx="551144" cy="55114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F34B9-276D-4DD4-BDB1-C5306EFB6064}">
      <dsp:nvSpPr>
        <dsp:cNvPr id="0" name=""/>
        <dsp:cNvSpPr/>
      </dsp:nvSpPr>
      <dsp:spPr>
        <a:xfrm>
          <a:off x="1778531" y="117575"/>
          <a:ext cx="316230" cy="316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65BA2-0883-4DD8-8F2F-041532544028}">
      <dsp:nvSpPr>
        <dsp:cNvPr id="0" name=""/>
        <dsp:cNvSpPr/>
      </dsp:nvSpPr>
      <dsp:spPr>
        <a:xfrm>
          <a:off x="975567" y="567099"/>
          <a:ext cx="1878300" cy="36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DPMD simulations</a:t>
          </a:r>
        </a:p>
      </dsp:txBody>
      <dsp:txXfrm>
        <a:off x="975567" y="567099"/>
        <a:ext cx="1878300" cy="361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C14AE-A9E3-42D3-B33B-EA6F56F5008A}">
      <dsp:nvSpPr>
        <dsp:cNvPr id="0" name=""/>
        <dsp:cNvSpPr/>
      </dsp:nvSpPr>
      <dsp:spPr>
        <a:xfrm>
          <a:off x="1093780" y="627"/>
          <a:ext cx="633708" cy="63370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FDBD7-66DF-4588-B0FF-79A057FC9C19}">
      <dsp:nvSpPr>
        <dsp:cNvPr id="0" name=""/>
        <dsp:cNvSpPr/>
      </dsp:nvSpPr>
      <dsp:spPr>
        <a:xfrm>
          <a:off x="1228832" y="135680"/>
          <a:ext cx="363603" cy="36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80BF-E19E-4EA3-9FED-4412551A8A1F}">
      <dsp:nvSpPr>
        <dsp:cNvPr id="0" name=""/>
        <dsp:cNvSpPr/>
      </dsp:nvSpPr>
      <dsp:spPr>
        <a:xfrm>
          <a:off x="412059" y="627294"/>
          <a:ext cx="1896857" cy="46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Construct database</a:t>
          </a:r>
        </a:p>
      </dsp:txBody>
      <dsp:txXfrm>
        <a:off x="412059" y="627294"/>
        <a:ext cx="1896857" cy="460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5C9E7-D099-41F7-8160-99F447F8D06D}">
      <dsp:nvSpPr>
        <dsp:cNvPr id="0" name=""/>
        <dsp:cNvSpPr/>
      </dsp:nvSpPr>
      <dsp:spPr>
        <a:xfrm>
          <a:off x="1409006" y="355"/>
          <a:ext cx="651937" cy="651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57470-C486-45B5-A058-EF2D1C96CA12}">
      <dsp:nvSpPr>
        <dsp:cNvPr id="0" name=""/>
        <dsp:cNvSpPr/>
      </dsp:nvSpPr>
      <dsp:spPr>
        <a:xfrm>
          <a:off x="1547943" y="139293"/>
          <a:ext cx="374062" cy="37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6E22C-9E75-418C-B448-DDE236E6C318}">
      <dsp:nvSpPr>
        <dsp:cNvPr id="0" name=""/>
        <dsp:cNvSpPr/>
      </dsp:nvSpPr>
      <dsp:spPr>
        <a:xfrm>
          <a:off x="704833" y="713844"/>
          <a:ext cx="2060282" cy="4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Train and validate model</a:t>
          </a:r>
        </a:p>
      </dsp:txBody>
      <dsp:txXfrm>
        <a:off x="704833" y="713844"/>
        <a:ext cx="2060282" cy="42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CEDB1-1021-4646-9019-6909D930092B}">
      <dsp:nvSpPr>
        <dsp:cNvPr id="0" name=""/>
        <dsp:cNvSpPr/>
      </dsp:nvSpPr>
      <dsp:spPr>
        <a:xfrm>
          <a:off x="1935" y="27899"/>
          <a:ext cx="31580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Initial Compositions</a:t>
          </a:r>
          <a:endParaRPr lang="en-US" sz="2000" kern="1200" dirty="0"/>
        </a:p>
      </dsp:txBody>
      <dsp:txXfrm>
        <a:off x="507193" y="27899"/>
        <a:ext cx="2147572" cy="1010515"/>
      </dsp:txXfrm>
    </dsp:sp>
    <dsp:sp modelId="{A29189F5-FC5D-493B-8202-D49CE3629E87}">
      <dsp:nvSpPr>
        <dsp:cNvPr id="0" name=""/>
        <dsp:cNvSpPr/>
      </dsp:nvSpPr>
      <dsp:spPr>
        <a:xfrm>
          <a:off x="2907394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Stability Prediction</a:t>
          </a:r>
          <a:endParaRPr lang="en-US" sz="2000" kern="1200" dirty="0"/>
        </a:p>
      </dsp:txBody>
      <dsp:txXfrm>
        <a:off x="3412652" y="27899"/>
        <a:ext cx="1515772" cy="1010515"/>
      </dsp:txXfrm>
    </dsp:sp>
    <dsp:sp modelId="{7E8B5821-4BBB-48FA-991C-81367AE15321}">
      <dsp:nvSpPr>
        <dsp:cNvPr id="0" name=""/>
        <dsp:cNvSpPr/>
      </dsp:nvSpPr>
      <dsp:spPr>
        <a:xfrm>
          <a:off x="5181053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Conductivity Prediction</a:t>
          </a:r>
          <a:endParaRPr lang="en-US" sz="2000" kern="1200" dirty="0"/>
        </a:p>
      </dsp:txBody>
      <dsp:txXfrm>
        <a:off x="5686311" y="27899"/>
        <a:ext cx="1515772" cy="1010515"/>
      </dsp:txXfrm>
    </dsp:sp>
    <dsp:sp modelId="{64B3C7C2-C966-4EB5-9B17-585C5F67882E}">
      <dsp:nvSpPr>
        <dsp:cNvPr id="0" name=""/>
        <dsp:cNvSpPr/>
      </dsp:nvSpPr>
      <dsp:spPr>
        <a:xfrm>
          <a:off x="7454712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Ranking Top Materials</a:t>
          </a:r>
          <a:endParaRPr lang="en-US" sz="2000" kern="1200" dirty="0"/>
        </a:p>
      </dsp:txBody>
      <dsp:txXfrm>
        <a:off x="7959970" y="27899"/>
        <a:ext cx="1515772" cy="1010515"/>
      </dsp:txXfrm>
    </dsp:sp>
    <dsp:sp modelId="{EFB1EC55-0495-4C0C-8EFF-787E33372B1D}">
      <dsp:nvSpPr>
        <dsp:cNvPr id="0" name=""/>
        <dsp:cNvSpPr/>
      </dsp:nvSpPr>
      <dsp:spPr>
        <a:xfrm>
          <a:off x="9728371" y="27899"/>
          <a:ext cx="1922479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 Tool</a:t>
          </a:r>
          <a:endParaRPr lang="en-US" sz="2000" kern="1200" dirty="0"/>
        </a:p>
      </dsp:txBody>
      <dsp:txXfrm>
        <a:off x="10233629" y="27899"/>
        <a:ext cx="911964" cy="1010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FDE70-C16C-C643-AB3C-7E8AC872BB8B}">
      <dsp:nvSpPr>
        <dsp:cNvPr id="0" name=""/>
        <dsp:cNvSpPr/>
      </dsp:nvSpPr>
      <dsp:spPr>
        <a:xfrm rot="10800000">
          <a:off x="0" y="0"/>
          <a:ext cx="4373461" cy="703744"/>
        </a:xfrm>
        <a:prstGeom prst="trapezoid">
          <a:avLst>
            <a:gd name="adj" fmla="val 107111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~187 millions ABO</a:t>
          </a:r>
          <a:r>
            <a:rPr lang="en-US" sz="18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sp:txBody>
      <dsp:txXfrm rot="-10800000">
        <a:off x="765355" y="0"/>
        <a:ext cx="2842749" cy="703744"/>
      </dsp:txXfrm>
    </dsp:sp>
    <dsp:sp modelId="{F158E961-4347-774F-9883-8B15AA426B31}">
      <dsp:nvSpPr>
        <dsp:cNvPr id="0" name=""/>
        <dsp:cNvSpPr/>
      </dsp:nvSpPr>
      <dsp:spPr>
        <a:xfrm rot="10800000">
          <a:off x="753787" y="703744"/>
          <a:ext cx="2865885" cy="1337811"/>
        </a:xfrm>
        <a:prstGeom prst="trapezoid">
          <a:avLst>
            <a:gd name="adj" fmla="val 107111"/>
          </a:avLst>
        </a:prstGeom>
        <a:solidFill>
          <a:schemeClr val="accent6">
            <a:shade val="80000"/>
            <a:hueOff val="382266"/>
            <a:satOff val="-28565"/>
            <a:lumOff val="314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~39 millions</a:t>
          </a:r>
        </a:p>
      </dsp:txBody>
      <dsp:txXfrm rot="-10800000">
        <a:off x="753787" y="703744"/>
        <a:ext cx="2865885" cy="1337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1C479-C763-4828-9330-133D6DA13E3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CA26D-8944-4C7F-B1D3-DBCB9C45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CA26D-8944-4C7F-B1D3-DBCB9C45E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35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709B-A490-E7CC-33BF-2238919F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6066A-5F51-21CB-C402-3308D2548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10D14-E39E-4853-897A-B61482BF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E17F-390D-6BD3-51E0-044180012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39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B9AD-45FB-960C-DDC8-B24AF714A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57332-CAA7-5A1E-8C57-F2685198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F6220-5421-993F-E8FF-E202D48C9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Modified XGB model hyperparameters to avoid overfitting: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Original: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effectLst/>
                <a:latin typeface="Menlo" panose="020B0609030804020204" pitchFamily="49" charset="0"/>
              </a:rPr>
              <a:t>=150,max_depth=40</a:t>
            </a:r>
          </a:p>
          <a:p>
            <a:r>
              <a:rPr lang="en-US" dirty="0">
                <a:latin typeface="Menlo" panose="020B0609030804020204" pitchFamily="49" charset="0"/>
              </a:rPr>
              <a:t>Modified: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effectLst/>
                <a:latin typeface="Menlo" panose="020B0609030804020204" pitchFamily="49" charset="0"/>
              </a:rPr>
              <a:t>=600,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effectLst/>
                <a:latin typeface="Menlo" panose="020B0609030804020204" pitchFamily="49" charset="0"/>
              </a:rPr>
              <a:t>=10,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effectLst/>
                <a:latin typeface="Menlo" panose="020B0609030804020204" pitchFamily="49" charset="0"/>
              </a:rPr>
              <a:t>=0.05, subsample=0.8,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colsample_bytree</a:t>
            </a:r>
            <a:r>
              <a:rPr lang="en-US" b="0" dirty="0">
                <a:effectLst/>
                <a:latin typeface="Menlo" panose="020B0609030804020204" pitchFamily="49" charset="0"/>
              </a:rPr>
              <a:t>=0.8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5F2E-066F-7C45-A447-23FA9F7EF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18164-1B91-101D-05EF-07C42FCC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6FDD2-C1DA-73EB-CA21-C342E9BF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539BE-A57B-F772-16FB-DBEE88199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A438-3766-07D3-1BE4-B0F36CC6E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24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DD59-15B4-64C2-FAC3-5151F293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45979-2D5A-664E-CF37-A4FB41D2D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E0023-1335-80CF-98BB-5C2F4FB32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3F5F-36F7-0034-C43C-A8AAA3AB2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6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4B7D-73C6-F50C-6E68-C2416D13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F1B54-6C0C-DF21-FF29-2E7801665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F3A13-4462-8C8F-7FD6-109D06E3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38023-4A3D-514B-9E70-82DBDF70B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0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N., Feng, Y., &amp; Guo, X. (2020). Atomistic mechanisms study of the carbonation reaction of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CaO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high-temperature CO2 capture.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Surface Science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532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147425.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7368-6520-8A47-AD47-72925D9061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8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#1: Hello everyone. My name is Tien. I’m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candidate from University of Kentucky. Today I’m presenting my internship project at NETL under the mentorship of Dr.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yuehlin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Lee and Dr.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yuhua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is about “Quantum computing of vibrational properties for CO2 capture application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#5: CO2 is captured by reactions with amine-based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solventto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reduce emission from burning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fuels and help solve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grobal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warming. to simplify the calculation, We use NH3 as model solvent. The reaction is as followed: NH3 reacts to CO2 resulting in NH2COOH.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9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CB2-2F94-E296-6AE8-8BA92DE33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1090-3461-39E9-AAEA-A1B5F7EBB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2C362-C36A-A940-63B8-D190BD0B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10324-CAC3-ABA6-B5C0-EB2396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68591-DBB3-708A-7EB4-0E0ACE5F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6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A4CA-56D4-D1E1-5E66-71EE5F6A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C1A7A-41F1-B0B6-1B33-844C96C34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F6D5-A069-2422-BD6B-EE0B97B0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F548-9F28-1C1D-042D-4C5CFE5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96CD-5779-6591-CF54-046A99B2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4225A-7C5F-60BA-3B88-7FBF2B4BB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D26-C279-AC30-CF61-12392A7BF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974B-C2C4-EE35-E06A-F729AE4A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21D94-39D2-8C71-9657-3DD3F28B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F2060-64AC-A2BB-B050-2550F60E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 userDrawn="1"/>
        </p:nvCxnSpPr>
        <p:spPr>
          <a:xfrm>
            <a:off x="0" y="753618"/>
            <a:ext cx="9858375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27" y="1544980"/>
            <a:ext cx="11580921" cy="4010336"/>
          </a:xfrm>
        </p:spPr>
        <p:txBody>
          <a:bodyPr/>
          <a:lstStyle>
            <a:lvl1pPr>
              <a:defRPr b="1"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0628" y="260268"/>
            <a:ext cx="11580921" cy="60098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373838"/>
                </a:solidFill>
              </a:defRPr>
            </a:lvl1pPr>
          </a:lstStyle>
          <a:p>
            <a:r>
              <a:rPr lang="en-US" dirty="0"/>
              <a:t>Master Page Title 1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270628" y="778081"/>
            <a:ext cx="11580921" cy="37351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373838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Master Page 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13" y="260267"/>
            <a:ext cx="1917435" cy="762875"/>
          </a:xfrm>
          <a:prstGeom prst="rect">
            <a:avLst/>
          </a:prstGeom>
        </p:spPr>
      </p:pic>
      <p:sp>
        <p:nvSpPr>
          <p:cNvPr id="51" name="Rectangle 50"/>
          <p:cNvSpPr/>
          <p:nvPr userDrawn="1"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 rot="5400000" flipH="1">
            <a:off x="6073142" y="748018"/>
            <a:ext cx="45719" cy="12192000"/>
          </a:xfrm>
          <a:prstGeom prst="rect">
            <a:avLst/>
          </a:prstGeom>
          <a:gradFill flip="none" rotWithShape="1">
            <a:gsLst>
              <a:gs pos="100000">
                <a:srgbClr val="648725"/>
              </a:gs>
              <a:gs pos="37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06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F149-86DF-4E52-EA1A-B2F725C0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7C7-05A2-85D6-1882-BEF0AE079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7826A-7252-190F-2364-66B54D9E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A4B40-FFB8-E2E3-3CAE-B8A2A6A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F3A5-FB69-8493-E433-164B55F5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36C3-1EFE-D35D-0D0F-92BB26C9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ECB72-6294-C24F-C05D-A1762C25A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63ECA-B639-E37C-AD80-E0474A58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8CCAB-8CA3-1A97-5022-883B9FCD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5542-36A0-BA62-4816-CED347DE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592F-61BD-B2AD-588B-304382E9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5CF3-F4EB-0012-5D47-7088C3FDD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B7813-0F29-ECDD-C9E6-B13A39808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1C06A-8DE5-CD47-6DCB-7E96A689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97BB-7C4F-5CE4-6BAA-F8172A7F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DEE01-4C2E-3ABE-A997-C89AE724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B660-B441-2D54-DD56-9F19BF1D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7E277-4708-4045-0EB7-2A044B799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B4A01-6319-4C4A-C999-5310CBDBE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E4139-1908-F737-9CB5-28E5915C8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9A9D9-561B-80A2-A04B-CBF1E2A47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2C126-669C-1B6A-055F-3EB1F16B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9C50E-F06B-0626-6141-21AFAFB7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67EFA-134B-A06D-E644-E50DBC56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0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8929-4F55-8B80-145B-6B313584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92010-BE43-F76A-B72F-70E80D8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9D1F7-B159-1865-F92F-C63C45F6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FB0F2-5028-2049-B553-1100AF45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73B62-6943-94DF-B6EF-49D904C4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E8E3B-0788-93CF-A0AA-F22FC19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9A15A-B32B-8D23-AB41-360C380D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9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20F2-8B49-6EB4-E029-227F2D14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99D9-C122-9C28-90AC-CAFD5CD7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F11E9-8C34-A95C-7120-65AA12110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2B2BC-4E72-24CD-36EC-EAA1B92E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6A28F-C55F-82B4-BED9-8789F310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9B4AD-3079-63BE-79F0-3F8EB6EE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66F4-E850-58F6-7E69-40F823BB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00561-F3F5-D53F-25D5-767ED16CA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38415-0D17-19C1-84FD-35BC72356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33EE2-A442-A97C-29CE-67D8FD73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F0EC8-C19D-D78A-9B4C-A917A26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5C80-49B2-45FF-AC3F-7A3F9692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1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0B9E7-BE02-53F3-CEBF-80625C7A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4EED0-385C-EDE2-20EB-E75FE59C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C7D0E-1FD1-033E-4787-989DD1FB6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F802-429A-D6B6-70A0-B222BE5E8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15373-072C-21B1-C684-1FE035B38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3.tiff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3.tiff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bin"/><Relationship Id="rId4" Type="http://schemas.openxmlformats.org/officeDocument/2006/relationships/image" Target="../media/image68.png"/><Relationship Id="rId9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image" Target="../media/image43.tiff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74.png"/><Relationship Id="rId16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image" Target="../media/image1.bin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3.tif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3.tiff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3.tif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72.png"/><Relationship Id="rId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1.bin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1.bin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7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76.svg"/><Relationship Id="rId1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76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bin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bin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.png"/><Relationship Id="rId9" Type="http://schemas.microsoft.com/office/2007/relationships/diagramDrawing" Target="../diagrams/drawing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7F84F-A89F-3CCF-74EF-163650DCB581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Multi-Scale Computational Approaches for Materials Property Design</a:t>
            </a:r>
          </a:p>
        </p:txBody>
      </p:sp>
      <p:pic>
        <p:nvPicPr>
          <p:cNvPr id="1026" name="Picture 2" descr="Multiscale mechanics and molecular dynamics simulations of the durability  of fiber-reinforced polymer composites | Communications Materials">
            <a:extLst>
              <a:ext uri="{FF2B5EF4-FFF2-40B4-BE49-F238E27FC236}">
                <a16:creationId xmlns:a16="http://schemas.microsoft.com/office/drawing/2014/main" id="{7E67FB3C-4EA8-2924-E190-D146B58F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62" y="2053425"/>
            <a:ext cx="4713205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in materials science: From explainable predictions to  autonomous design - ScienceDirect">
            <a:extLst>
              <a:ext uri="{FF2B5EF4-FFF2-40B4-BE49-F238E27FC236}">
                <a16:creationId xmlns:a16="http://schemas.microsoft.com/office/drawing/2014/main" id="{40856BB5-AB64-CDDE-312E-CB07A4FB0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0730" y="2386974"/>
            <a:ext cx="5828261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8109B-49A4-68B7-AF93-E64B7AC73E0D}"/>
              </a:ext>
            </a:extLst>
          </p:cNvPr>
          <p:cNvSpPr txBox="1"/>
          <p:nvPr/>
        </p:nvSpPr>
        <p:spPr>
          <a:xfrm>
            <a:off x="210579" y="5577910"/>
            <a:ext cx="10921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Manh Tien Nguyen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9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Adsorption and Desorption on Surfaces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289312" y="64266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ubtitle 17">
            <a:extLst>
              <a:ext uri="{FF2B5EF4-FFF2-40B4-BE49-F238E27FC236}">
                <a16:creationId xmlns:a16="http://schemas.microsoft.com/office/drawing/2014/main" id="{AA4C397D-4CC6-4144-9406-3EE7CEE933F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82258" y="1026290"/>
            <a:ext cx="10946054" cy="93833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can react with H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 in flue gas to form Sr(OH)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.nH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adsorption first happens on the surface before 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diffuses into the bulk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4784F-419B-188D-10E8-D3BC0DF62832}"/>
              </a:ext>
            </a:extLst>
          </p:cNvPr>
          <p:cNvSpPr txBox="1"/>
          <p:nvPr/>
        </p:nvSpPr>
        <p:spPr>
          <a:xfrm>
            <a:off x="1021034" y="30013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229857-81F0-C7C4-AB74-56E1C8409638}"/>
              </a:ext>
            </a:extLst>
          </p:cNvPr>
          <p:cNvCxnSpPr>
            <a:cxnSpLocks/>
          </p:cNvCxnSpPr>
          <p:nvPr/>
        </p:nvCxnSpPr>
        <p:spPr>
          <a:xfrm>
            <a:off x="1779976" y="3267334"/>
            <a:ext cx="8787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05CCCE-F5A4-BDC3-B9A1-1C2B44253834}"/>
              </a:ext>
            </a:extLst>
          </p:cNvPr>
          <p:cNvSpPr txBox="1"/>
          <p:nvPr/>
        </p:nvSpPr>
        <p:spPr>
          <a:xfrm>
            <a:off x="2789567" y="303883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760A0B-7E62-DB58-5C48-D9C7F7AE248A}"/>
              </a:ext>
            </a:extLst>
          </p:cNvPr>
          <p:cNvCxnSpPr>
            <a:cxnSpLocks/>
          </p:cNvCxnSpPr>
          <p:nvPr/>
        </p:nvCxnSpPr>
        <p:spPr>
          <a:xfrm>
            <a:off x="4012537" y="3267334"/>
            <a:ext cx="1291422" cy="9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B78BB5-E5B2-CBF4-94CE-D4ED9614FDAF}"/>
              </a:ext>
            </a:extLst>
          </p:cNvPr>
          <p:cNvSpPr txBox="1"/>
          <p:nvPr/>
        </p:nvSpPr>
        <p:spPr>
          <a:xfrm>
            <a:off x="8116641" y="303155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.8H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8AE660-BC52-5454-3746-9D76CCE11646}"/>
              </a:ext>
            </a:extLst>
          </p:cNvPr>
          <p:cNvCxnSpPr>
            <a:cxnSpLocks/>
          </p:cNvCxnSpPr>
          <p:nvPr/>
        </p:nvCxnSpPr>
        <p:spPr>
          <a:xfrm>
            <a:off x="1357023" y="3466395"/>
            <a:ext cx="2287216" cy="12620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5A60F-3C3B-8F71-6189-4239BCEF9FA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296277" y="3408167"/>
            <a:ext cx="946892" cy="1140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C18F1-3361-66A8-54C2-6DC6F6A37B0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975760" y="3429813"/>
            <a:ext cx="1170294" cy="1118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B9E820-F194-6AD4-CCDC-8B2014FA82AC}"/>
              </a:ext>
            </a:extLst>
          </p:cNvPr>
          <p:cNvSpPr txBox="1"/>
          <p:nvPr/>
        </p:nvSpPr>
        <p:spPr>
          <a:xfrm>
            <a:off x="4116229" y="475680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4F8CD-2183-7E1F-55D4-AF75B2DA327D}"/>
              </a:ext>
            </a:extLst>
          </p:cNvPr>
          <p:cNvSpPr txBox="1"/>
          <p:nvPr/>
        </p:nvSpPr>
        <p:spPr>
          <a:xfrm>
            <a:off x="1962163" y="29217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BB637-C750-54A3-08C6-D2CAE735D431}"/>
              </a:ext>
            </a:extLst>
          </p:cNvPr>
          <p:cNvSpPr txBox="1"/>
          <p:nvPr/>
        </p:nvSpPr>
        <p:spPr>
          <a:xfrm>
            <a:off x="4389484" y="283977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9F365-2972-7C89-FFDB-A9BDD47D8F4A}"/>
              </a:ext>
            </a:extLst>
          </p:cNvPr>
          <p:cNvSpPr txBox="1"/>
          <p:nvPr/>
        </p:nvSpPr>
        <p:spPr>
          <a:xfrm>
            <a:off x="3760956" y="369341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B4885-59A8-2A99-68DC-64852EB7A1C1}"/>
              </a:ext>
            </a:extLst>
          </p:cNvPr>
          <p:cNvSpPr txBox="1"/>
          <p:nvPr/>
        </p:nvSpPr>
        <p:spPr>
          <a:xfrm>
            <a:off x="2427048" y="376769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EE54A-92A6-7CB0-DAEE-EDA34D4B55C0}"/>
              </a:ext>
            </a:extLst>
          </p:cNvPr>
          <p:cNvSpPr txBox="1"/>
          <p:nvPr/>
        </p:nvSpPr>
        <p:spPr>
          <a:xfrm>
            <a:off x="4975760" y="367376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F3902-EED2-42B7-F6DD-4610623F8579}"/>
              </a:ext>
            </a:extLst>
          </p:cNvPr>
          <p:cNvSpPr txBox="1"/>
          <p:nvPr/>
        </p:nvSpPr>
        <p:spPr>
          <a:xfrm>
            <a:off x="5327560" y="30604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b="1" baseline="-25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64395E-9770-EAE4-8A63-6137A2D8F8B4}"/>
              </a:ext>
            </a:extLst>
          </p:cNvPr>
          <p:cNvCxnSpPr>
            <a:cxnSpLocks/>
          </p:cNvCxnSpPr>
          <p:nvPr/>
        </p:nvCxnSpPr>
        <p:spPr>
          <a:xfrm flipV="1">
            <a:off x="7021641" y="3245147"/>
            <a:ext cx="990036" cy="22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B03B38-4A83-8A59-D5E8-4E7EAD41D0DF}"/>
              </a:ext>
            </a:extLst>
          </p:cNvPr>
          <p:cNvSpPr txBox="1"/>
          <p:nvPr/>
        </p:nvSpPr>
        <p:spPr>
          <a:xfrm>
            <a:off x="7186644" y="290700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D59B9-756B-3569-DA8A-421F89855D6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446662" y="3400884"/>
            <a:ext cx="3488473" cy="1327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CC1304-9346-11DE-8C2F-CE83D055514B}"/>
              </a:ext>
            </a:extLst>
          </p:cNvPr>
          <p:cNvSpPr txBox="1"/>
          <p:nvPr/>
        </p:nvSpPr>
        <p:spPr>
          <a:xfrm>
            <a:off x="6898376" y="3650100"/>
            <a:ext cx="99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97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9A97D-8DE0-F771-AE86-E702E724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67" y="721459"/>
            <a:ext cx="7746212" cy="5570727"/>
          </a:xfrm>
          <a:prstGeom prst="rect">
            <a:avLst/>
          </a:prstGeom>
        </p:spPr>
      </p:pic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adsorption reaction pathways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241169" y="64066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D550-4FBA-2CAD-1DB9-AA4228CD58AB}"/>
              </a:ext>
            </a:extLst>
          </p:cNvPr>
          <p:cNvSpPr txBox="1"/>
          <p:nvPr/>
        </p:nvSpPr>
        <p:spPr>
          <a:xfrm>
            <a:off x="2553166" y="6826056"/>
            <a:ext cx="72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elative energies of CO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capture reaction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3930B6B-BF35-546C-A0A9-E17BE3A10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89" t="14895" r="42246" b="8522"/>
          <a:stretch/>
        </p:blipFill>
        <p:spPr>
          <a:xfrm>
            <a:off x="692825" y="5061039"/>
            <a:ext cx="1021277" cy="1070922"/>
          </a:xfrm>
          <a:prstGeom prst="rect">
            <a:avLst/>
          </a:prstGeom>
        </p:spPr>
      </p:pic>
      <p:pic>
        <p:nvPicPr>
          <p:cNvPr id="5" name="Picture 4" descr="A green and red molecule&#10;&#10;Description automatically generated">
            <a:extLst>
              <a:ext uri="{FF2B5EF4-FFF2-40B4-BE49-F238E27FC236}">
                <a16:creationId xmlns:a16="http://schemas.microsoft.com/office/drawing/2014/main" id="{86A8B056-49B1-94D8-726B-131A005AF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20" t="17606" r="39801" b="5811"/>
          <a:stretch/>
        </p:blipFill>
        <p:spPr>
          <a:xfrm>
            <a:off x="6893172" y="5447872"/>
            <a:ext cx="1056903" cy="87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1F28A-2738-4672-ADF1-9DF4A730D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81" y="2426036"/>
            <a:ext cx="1188649" cy="1205690"/>
          </a:xfrm>
          <a:prstGeom prst="rect">
            <a:avLst/>
          </a:prstGeom>
        </p:spPr>
      </p:pic>
      <p:pic>
        <p:nvPicPr>
          <p:cNvPr id="7" name="Picture 6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9866DF73-4DEC-8384-1C75-967C9070F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33" y="825264"/>
            <a:ext cx="1182418" cy="1604591"/>
          </a:xfrm>
          <a:prstGeom prst="rect">
            <a:avLst/>
          </a:prstGeom>
        </p:spPr>
      </p:pic>
      <p:pic>
        <p:nvPicPr>
          <p:cNvPr id="8" name="Picture 7" descr="A diagram of a molecule&#10;&#10;Description automatically generated">
            <a:extLst>
              <a:ext uri="{FF2B5EF4-FFF2-40B4-BE49-F238E27FC236}">
                <a16:creationId xmlns:a16="http://schemas.microsoft.com/office/drawing/2014/main" id="{226D0EFF-8778-FBE8-4AD5-D87A9E5B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350" y="1215355"/>
            <a:ext cx="1069546" cy="1214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D041DC-0EFB-7CB9-D25A-82E1CD67A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0465" y="1338122"/>
            <a:ext cx="1420704" cy="1653486"/>
          </a:xfrm>
          <a:prstGeom prst="rect">
            <a:avLst/>
          </a:prstGeom>
        </p:spPr>
      </p:pic>
      <p:sp>
        <p:nvSpPr>
          <p:cNvPr id="12" name="Subtitle 17">
            <a:extLst>
              <a:ext uri="{FF2B5EF4-FFF2-40B4-BE49-F238E27FC236}">
                <a16:creationId xmlns:a16="http://schemas.microsoft.com/office/drawing/2014/main" id="{39B6C457-009C-977C-616D-48BC3789542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984537" y="3037051"/>
            <a:ext cx="2256632" cy="373768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Bicarbonate</a:t>
            </a:r>
          </a:p>
        </p:txBody>
      </p:sp>
      <p:sp>
        <p:nvSpPr>
          <p:cNvPr id="13" name="Subtitle 17">
            <a:extLst>
              <a:ext uri="{FF2B5EF4-FFF2-40B4-BE49-F238E27FC236}">
                <a16:creationId xmlns:a16="http://schemas.microsoft.com/office/drawing/2014/main" id="{6E81A269-83B4-6B59-0447-057C802BBF4B}"/>
              </a:ext>
            </a:extLst>
          </p:cNvPr>
          <p:cNvSpPr txBox="1">
            <a:spLocks/>
          </p:cNvSpPr>
          <p:nvPr/>
        </p:nvSpPr>
        <p:spPr>
          <a:xfrm>
            <a:off x="9718371" y="3662556"/>
            <a:ext cx="1788796" cy="54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rgbClr val="37383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carbonate</a:t>
            </a:r>
          </a:p>
        </p:txBody>
      </p:sp>
      <p:sp>
        <p:nvSpPr>
          <p:cNvPr id="14" name="Subtitle 17">
            <a:extLst>
              <a:ext uri="{FF2B5EF4-FFF2-40B4-BE49-F238E27FC236}">
                <a16:creationId xmlns:a16="http://schemas.microsoft.com/office/drawing/2014/main" id="{6F422650-CADF-4C14-8D88-F492AD66A792}"/>
              </a:ext>
            </a:extLst>
          </p:cNvPr>
          <p:cNvSpPr txBox="1">
            <a:spLocks/>
          </p:cNvSpPr>
          <p:nvPr/>
        </p:nvSpPr>
        <p:spPr>
          <a:xfrm>
            <a:off x="6733309" y="6346471"/>
            <a:ext cx="2584039" cy="54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rgbClr val="37383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Carbonate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90CBE6-611E-EC85-94F3-65F96F224F1B}"/>
              </a:ext>
            </a:extLst>
          </p:cNvPr>
          <p:cNvCxnSpPr/>
          <p:nvPr/>
        </p:nvCxnSpPr>
        <p:spPr>
          <a:xfrm flipH="1" flipV="1">
            <a:off x="4492914" y="1809031"/>
            <a:ext cx="1021904" cy="1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05F1E688-6C7C-615D-D4E0-12A4CFF17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63" t="5682" r="37836" b="6648"/>
          <a:stretch/>
        </p:blipFill>
        <p:spPr>
          <a:xfrm>
            <a:off x="727981" y="3736212"/>
            <a:ext cx="950967" cy="1205690"/>
          </a:xfrm>
          <a:prstGeom prst="rect">
            <a:avLst/>
          </a:prstGeom>
        </p:spPr>
      </p:pic>
      <p:pic>
        <p:nvPicPr>
          <p:cNvPr id="20" name="Picture 19" descr="A green and red molecule&#10;&#10;Description automatically generated">
            <a:extLst>
              <a:ext uri="{FF2B5EF4-FFF2-40B4-BE49-F238E27FC236}">
                <a16:creationId xmlns:a16="http://schemas.microsoft.com/office/drawing/2014/main" id="{D6071084-125A-F9EB-9849-AF282E4A74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456" t="13503" r="37109" b="14057"/>
          <a:stretch/>
        </p:blipFill>
        <p:spPr>
          <a:xfrm>
            <a:off x="5158277" y="4105900"/>
            <a:ext cx="1162352" cy="1124032"/>
          </a:xfrm>
          <a:prstGeom prst="rect">
            <a:avLst/>
          </a:prstGeom>
        </p:spPr>
      </p:pic>
      <p:pic>
        <p:nvPicPr>
          <p:cNvPr id="21" name="Picture 20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64137FFE-1049-52E2-AE2D-30AF8163A5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487" t="11246" r="37079" b="12833"/>
          <a:stretch/>
        </p:blipFill>
        <p:spPr>
          <a:xfrm>
            <a:off x="7675783" y="4414020"/>
            <a:ext cx="1074777" cy="103934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60C8F1-19AA-AA9E-6C66-D7023756D52A}"/>
              </a:ext>
            </a:extLst>
          </p:cNvPr>
          <p:cNvCxnSpPr>
            <a:cxnSpLocks/>
          </p:cNvCxnSpPr>
          <p:nvPr/>
        </p:nvCxnSpPr>
        <p:spPr>
          <a:xfrm flipH="1">
            <a:off x="6613171" y="3456262"/>
            <a:ext cx="678351" cy="8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B2CFB-B8F4-FEFE-EEEE-A74473CCBBA8}"/>
              </a:ext>
            </a:extLst>
          </p:cNvPr>
          <p:cNvCxnSpPr>
            <a:cxnSpLocks/>
          </p:cNvCxnSpPr>
          <p:nvPr/>
        </p:nvCxnSpPr>
        <p:spPr>
          <a:xfrm>
            <a:off x="6667186" y="4393299"/>
            <a:ext cx="953435" cy="20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18BE09-8FF2-5AE8-AFC3-B78D84220E0F}"/>
              </a:ext>
            </a:extLst>
          </p:cNvPr>
          <p:cNvCxnSpPr>
            <a:cxnSpLocks/>
          </p:cNvCxnSpPr>
          <p:nvPr/>
        </p:nvCxnSpPr>
        <p:spPr>
          <a:xfrm flipV="1">
            <a:off x="6733309" y="2605950"/>
            <a:ext cx="1116427" cy="10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27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9B8C3CE6-EABC-5006-BE46-95B4DA580C2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814" t="6634" r="40617" b="6333"/>
          <a:stretch/>
        </p:blipFill>
        <p:spPr>
          <a:xfrm>
            <a:off x="10061303" y="4033297"/>
            <a:ext cx="1030491" cy="1626222"/>
          </a:xfrm>
          <a:prstGeom prst="rect">
            <a:avLst/>
          </a:prstGeom>
        </p:spPr>
      </p:pic>
      <p:pic>
        <p:nvPicPr>
          <p:cNvPr id="29" name="Picture 28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8673CA27-6AE3-9A02-427C-60198591F41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468" t="16107" r="29419" b="16969"/>
          <a:stretch/>
        </p:blipFill>
        <p:spPr>
          <a:xfrm>
            <a:off x="9988641" y="2072142"/>
            <a:ext cx="1512084" cy="141859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E08CAE-25A2-B958-29B6-7F9802C844BB}"/>
              </a:ext>
            </a:extLst>
          </p:cNvPr>
          <p:cNvCxnSpPr/>
          <p:nvPr/>
        </p:nvCxnSpPr>
        <p:spPr>
          <a:xfrm>
            <a:off x="9552858" y="3615575"/>
            <a:ext cx="521887" cy="9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6AE737-C37C-8038-9BFD-006790FDAB86}"/>
              </a:ext>
            </a:extLst>
          </p:cNvPr>
          <p:cNvCxnSpPr/>
          <p:nvPr/>
        </p:nvCxnSpPr>
        <p:spPr>
          <a:xfrm flipV="1">
            <a:off x="9600886" y="3354774"/>
            <a:ext cx="408202" cy="52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2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CDBA87-6DAF-774B-AC21-C5372C5673DB}"/>
              </a:ext>
            </a:extLst>
          </p:cNvPr>
          <p:cNvSpPr txBox="1">
            <a:spLocks/>
          </p:cNvSpPr>
          <p:nvPr/>
        </p:nvSpPr>
        <p:spPr>
          <a:xfrm>
            <a:off x="689849" y="125917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Zwitterionic Effect on 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Solvation and Transport in Electrolytes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BBEE24-62D5-6C4B-9C6D-9E4696A145EA}"/>
              </a:ext>
            </a:extLst>
          </p:cNvPr>
          <p:cNvSpPr txBox="1">
            <a:spLocks/>
          </p:cNvSpPr>
          <p:nvPr/>
        </p:nvSpPr>
        <p:spPr>
          <a:xfrm>
            <a:off x="1680449" y="4173681"/>
            <a:ext cx="85344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Manh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Tien Nguyen </a:t>
            </a:r>
          </a:p>
          <a:p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Qing Shao</a:t>
            </a:r>
          </a:p>
          <a:p>
            <a:endParaRPr lang="en-US" sz="2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Chemical and Materials Engineering</a:t>
            </a:r>
          </a:p>
          <a:p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of Kentucky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D6AB0D-7828-B247-BD36-5BAABECC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BE73-B7E0-974B-A02E-4379D61FDC1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465B7-E22A-B36E-1A96-798DABBD3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8" b="11556"/>
          <a:stretch/>
        </p:blipFill>
        <p:spPr>
          <a:xfrm>
            <a:off x="9674074" y="-9058"/>
            <a:ext cx="2503065" cy="12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7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9CFA91-44EA-C193-5D4E-CEBA1D463350}"/>
              </a:ext>
            </a:extLst>
          </p:cNvPr>
          <p:cNvSpPr/>
          <p:nvPr/>
        </p:nvSpPr>
        <p:spPr>
          <a:xfrm>
            <a:off x="5465589" y="648901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04F9F-06CF-0779-9A5B-CC060063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50" y="5030116"/>
            <a:ext cx="2166589" cy="15834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A6E21D-308A-A5B3-5B5B-5160628B71A8}"/>
              </a:ext>
            </a:extLst>
          </p:cNvPr>
          <p:cNvSpPr/>
          <p:nvPr/>
        </p:nvSpPr>
        <p:spPr>
          <a:xfrm>
            <a:off x="9655334" y="6289208"/>
            <a:ext cx="2358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SHAWN L. MINTER/AP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0A899-E63C-FDB9-4796-2ECEA6DC3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t="22803" r="23425" b="14821"/>
          <a:stretch/>
        </p:blipFill>
        <p:spPr>
          <a:xfrm>
            <a:off x="6796614" y="5075175"/>
            <a:ext cx="2743200" cy="1327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4FFF6A-1855-ABCD-FBD3-F4017B3B5F45}"/>
              </a:ext>
            </a:extLst>
          </p:cNvPr>
          <p:cNvSpPr/>
          <p:nvPr/>
        </p:nvSpPr>
        <p:spPr>
          <a:xfrm>
            <a:off x="6369501" y="6402872"/>
            <a:ext cx="46635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/user/ajgill206rr?feature=watch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4227F7-24A1-34B9-3184-F4ABBFCC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9277"/>
            <a:ext cx="2743200" cy="365125"/>
          </a:xfrm>
        </p:spPr>
        <p:txBody>
          <a:bodyPr/>
          <a:lstStyle/>
          <a:p>
            <a:fld id="{FE4BCD78-761D-974C-A942-DE4BC8BF99B9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4CD03-BF48-D0E1-F430-6C0BE07A2734}"/>
              </a:ext>
            </a:extLst>
          </p:cNvPr>
          <p:cNvSpPr txBox="1"/>
          <p:nvPr/>
        </p:nvSpPr>
        <p:spPr>
          <a:xfrm>
            <a:off x="93228" y="2372794"/>
            <a:ext cx="6221332" cy="403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Flammable liquid electrolytes have safety issues: leakage and short-circuit One solution: Develop solid-state electrolytes with high ionic conductivity</a:t>
            </a:r>
          </a:p>
          <a:p>
            <a:pPr marL="228597" indent="-228597" algn="l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Need to enhance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kinetics/diffusion in solid-state electrolytes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4A40F81-1601-D61F-DADE-313F28D6F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5" t="-2472" r="47560" b="73499"/>
          <a:stretch/>
        </p:blipFill>
        <p:spPr>
          <a:xfrm>
            <a:off x="6302785" y="2225699"/>
            <a:ext cx="3301977" cy="17567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127465-F3CF-0038-9167-F7CD3383EFE5}"/>
              </a:ext>
            </a:extLst>
          </p:cNvPr>
          <p:cNvSpPr txBox="1"/>
          <p:nvPr/>
        </p:nvSpPr>
        <p:spPr>
          <a:xfrm>
            <a:off x="6719771" y="4186192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Zhang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5.5 (2019)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74EBB-C3EA-82F4-C079-5B66C54ED349}"/>
              </a:ext>
            </a:extLst>
          </p:cNvPr>
          <p:cNvSpPr txBox="1"/>
          <p:nvPr/>
        </p:nvSpPr>
        <p:spPr>
          <a:xfrm>
            <a:off x="81453" y="892322"/>
            <a:ext cx="12110547" cy="126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battery is critical for sustainable future</a:t>
            </a:r>
          </a:p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alternatives to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batteries due to their abundance and low-cost﻿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8A2B7-84F8-185D-FD65-DEBE5E1D6D0D}"/>
              </a:ext>
            </a:extLst>
          </p:cNvPr>
          <p:cNvSpPr txBox="1">
            <a:spLocks/>
          </p:cNvSpPr>
          <p:nvPr/>
        </p:nvSpPr>
        <p:spPr>
          <a:xfrm>
            <a:off x="0" y="-17747"/>
            <a:ext cx="8473647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Safer batteries with solid-state electrolytes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9B0A1-10F6-1FAF-E283-48166C4F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353" y="2263995"/>
            <a:ext cx="1755286" cy="16474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F7EA9A-DE09-E5E5-E840-C13558CEB804}"/>
              </a:ext>
            </a:extLst>
          </p:cNvPr>
          <p:cNvSpPr/>
          <p:nvPr/>
        </p:nvSpPr>
        <p:spPr>
          <a:xfrm>
            <a:off x="9026224" y="4043126"/>
            <a:ext cx="3616694" cy="288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29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29" i="1" dirty="0" err="1">
                <a:latin typeface="Arial" panose="020B0604020202020204" pitchFamily="34" charset="0"/>
                <a:cs typeface="Arial" panose="020B0604020202020204" pitchFamily="34" charset="0"/>
              </a:rPr>
              <a:t>www.targray.com</a:t>
            </a:r>
            <a:r>
              <a:rPr lang="en-US" sz="1229" i="1" dirty="0">
                <a:latin typeface="Arial" panose="020B0604020202020204" pitchFamily="34" charset="0"/>
                <a:cs typeface="Arial" panose="020B0604020202020204" pitchFamily="34" charset="0"/>
              </a:rPr>
              <a:t>/li-ion-battery/electrolyte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886A-E814-C69B-D3CF-33730C3CC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D02015-79E3-67F5-EF7D-55362E159235}"/>
              </a:ext>
            </a:extLst>
          </p:cNvPr>
          <p:cNvCxnSpPr>
            <a:cxnSpLocks/>
          </p:cNvCxnSpPr>
          <p:nvPr/>
        </p:nvCxnSpPr>
        <p:spPr>
          <a:xfrm flipV="1">
            <a:off x="30936" y="656057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7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14B6EA-F2E1-134F-87EC-8D1FBA3268FB}"/>
              </a:ext>
            </a:extLst>
          </p:cNvPr>
          <p:cNvGrpSpPr/>
          <p:nvPr/>
        </p:nvGrpSpPr>
        <p:grpSpPr>
          <a:xfrm>
            <a:off x="6921519" y="3952336"/>
            <a:ext cx="4721607" cy="2223726"/>
            <a:chOff x="321944" y="113713"/>
            <a:chExt cx="3125769" cy="11887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0ADCB0-F612-D945-89B0-EE6A5DEAE600}"/>
                </a:ext>
              </a:extLst>
            </p:cNvPr>
            <p:cNvGrpSpPr/>
            <p:nvPr/>
          </p:nvGrpSpPr>
          <p:grpSpPr>
            <a:xfrm>
              <a:off x="321944" y="113713"/>
              <a:ext cx="3101340" cy="1188720"/>
              <a:chOff x="321944" y="113713"/>
              <a:chExt cx="3101340" cy="1188720"/>
            </a:xfrm>
          </p:grpSpPr>
          <p:pic>
            <p:nvPicPr>
              <p:cNvPr id="7" name="Picture 6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C40C0512-71ED-E44E-ADCB-A62E828BC68B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66" t="37459" r="6046" b="37583"/>
              <a:stretch/>
            </p:blipFill>
            <p:spPr bwMode="auto">
              <a:xfrm>
                <a:off x="321944" y="113713"/>
                <a:ext cx="3101340" cy="11887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9DB12B-1A2E-3249-9375-D4120BE237F5}"/>
                  </a:ext>
                </a:extLst>
              </p:cNvPr>
              <p:cNvSpPr/>
              <p:nvPr/>
            </p:nvSpPr>
            <p:spPr>
              <a:xfrm>
                <a:off x="2797370" y="68397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D0BD49-C501-B549-9B85-F74D12DDC89E}"/>
                  </a:ext>
                </a:extLst>
              </p:cNvPr>
              <p:cNvSpPr/>
              <p:nvPr/>
            </p:nvSpPr>
            <p:spPr>
              <a:xfrm>
                <a:off x="2313500" y="129637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H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AFB2EB-739B-CF4E-9038-4034A419D8A7}"/>
                  </a:ext>
                </a:extLst>
              </p:cNvPr>
              <p:cNvSpPr/>
              <p:nvPr/>
            </p:nvSpPr>
            <p:spPr>
              <a:xfrm>
                <a:off x="1093298" y="49610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23D304-A537-6646-99B9-2740B9F4A087}"/>
                  </a:ext>
                </a:extLst>
              </p:cNvPr>
              <p:cNvSpPr/>
              <p:nvPr/>
            </p:nvSpPr>
            <p:spPr>
              <a:xfrm>
                <a:off x="1601597" y="454945"/>
                <a:ext cx="483870" cy="2169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E13197-7F23-9944-A5EA-31EEF50CB7DF}"/>
                  </a:ext>
                </a:extLst>
              </p:cNvPr>
              <p:cNvSpPr/>
              <p:nvPr/>
            </p:nvSpPr>
            <p:spPr>
              <a:xfrm>
                <a:off x="2396737" y="498011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D10E14-9C6D-524D-86B6-C72F45F89E46}"/>
                </a:ext>
              </a:extLst>
            </p:cNvPr>
            <p:cNvSpPr/>
            <p:nvPr/>
          </p:nvSpPr>
          <p:spPr>
            <a:xfrm>
              <a:off x="2963843" y="381732"/>
              <a:ext cx="483870" cy="25209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</a:t>
              </a:r>
              <a:endParaRPr lang="en-US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8EAF-C94A-DC42-8B93-40BBD7833AB7}"/>
              </a:ext>
            </a:extLst>
          </p:cNvPr>
          <p:cNvSpPr/>
          <p:nvPr/>
        </p:nvSpPr>
        <p:spPr>
          <a:xfrm>
            <a:off x="8424427" y="6288516"/>
            <a:ext cx="3997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Zwitterion (ZW)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8151A-7B87-2E41-B3E0-C07B2AE258F8}"/>
              </a:ext>
            </a:extLst>
          </p:cNvPr>
          <p:cNvGrpSpPr/>
          <p:nvPr/>
        </p:nvGrpSpPr>
        <p:grpSpPr>
          <a:xfrm>
            <a:off x="7910894" y="935311"/>
            <a:ext cx="3931590" cy="2256349"/>
            <a:chOff x="2770998" y="27834027"/>
            <a:chExt cx="4070837" cy="356766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09DC1-B88F-CE40-976F-D236532404A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28805149"/>
              <a:ext cx="103975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173BE5-DC5D-5042-952F-25E70AEED330}"/>
                </a:ext>
              </a:extLst>
            </p:cNvPr>
            <p:cNvGrpSpPr/>
            <p:nvPr/>
          </p:nvGrpSpPr>
          <p:grpSpPr>
            <a:xfrm>
              <a:off x="2770998" y="27834027"/>
              <a:ext cx="4070837" cy="3567663"/>
              <a:chOff x="2770998" y="27901672"/>
              <a:chExt cx="4070837" cy="356766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3590E1-6717-8A46-950E-6B1A7D3081A0}"/>
                  </a:ext>
                </a:extLst>
              </p:cNvPr>
              <p:cNvSpPr/>
              <p:nvPr/>
            </p:nvSpPr>
            <p:spPr>
              <a:xfrm>
                <a:off x="2770998" y="28079690"/>
                <a:ext cx="1420002" cy="1285361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Li</a:t>
                </a:r>
                <a:r>
                  <a:rPr lang="en-US" sz="2000" b="1" baseline="30000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FC0C703-14A9-994F-8D0E-78EB5FA48396}"/>
                  </a:ext>
                </a:extLst>
              </p:cNvPr>
              <p:cNvSpPr/>
              <p:nvPr/>
            </p:nvSpPr>
            <p:spPr>
              <a:xfrm>
                <a:off x="5142774" y="27901672"/>
                <a:ext cx="1699061" cy="1619746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Anion</a:t>
                </a:r>
                <a:r>
                  <a:rPr lang="en-US" sz="2000" b="1" baseline="30000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40C7894-FFD7-444D-8B56-89EE71ADD03F}"/>
                  </a:ext>
                </a:extLst>
              </p:cNvPr>
              <p:cNvGrpSpPr/>
              <p:nvPr/>
            </p:nvGrpSpPr>
            <p:grpSpPr>
              <a:xfrm>
                <a:off x="2879249" y="30122447"/>
                <a:ext cx="3953827" cy="1346888"/>
                <a:chOff x="2817477" y="29796827"/>
                <a:chExt cx="3953827" cy="1346888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92C9FE6-DBBF-694C-80EA-D4BE0549A4B6}"/>
                    </a:ext>
                  </a:extLst>
                </p:cNvPr>
                <p:cNvSpPr/>
                <p:nvPr/>
              </p:nvSpPr>
              <p:spPr>
                <a:xfrm>
                  <a:off x="4953001" y="29844423"/>
                  <a:ext cx="1818303" cy="125239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b="1" dirty="0">
                      <a:ln w="0"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ZW+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99C454-C649-BB4F-84FA-2065C4782F8D}"/>
                    </a:ext>
                  </a:extLst>
                </p:cNvPr>
                <p:cNvGrpSpPr/>
                <p:nvPr/>
              </p:nvGrpSpPr>
              <p:grpSpPr>
                <a:xfrm>
                  <a:off x="2817477" y="29796827"/>
                  <a:ext cx="2183731" cy="1346888"/>
                  <a:chOff x="2817477" y="29796827"/>
                  <a:chExt cx="2183731" cy="1346888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FAB830AC-D8DD-794B-BEC0-F751EEE3D872}"/>
                      </a:ext>
                    </a:extLst>
                  </p:cNvPr>
                  <p:cNvSpPr/>
                  <p:nvPr/>
                </p:nvSpPr>
                <p:spPr>
                  <a:xfrm>
                    <a:off x="2817477" y="29796827"/>
                    <a:ext cx="1716413" cy="1346888"/>
                  </a:xfrm>
                  <a:prstGeom prst="ellipse">
                    <a:avLst/>
                  </a:prstGeom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b="1" dirty="0">
                        <a:ln w="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ZW-</a:t>
                    </a:r>
                  </a:p>
                </p:txBody>
              </p:sp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80E7AA80-EDF8-EC42-A8C4-2A89F86FCF63}"/>
                      </a:ext>
                    </a:extLst>
                  </p:cNvPr>
                  <p:cNvSpPr/>
                  <p:nvPr/>
                </p:nvSpPr>
                <p:spPr>
                  <a:xfrm>
                    <a:off x="4497355" y="30340251"/>
                    <a:ext cx="503853" cy="249687"/>
                  </a:xfrm>
                  <a:custGeom>
                    <a:avLst/>
                    <a:gdLst>
                      <a:gd name="connsiteX0" fmla="*/ 0 w 503853"/>
                      <a:gd name="connsiteY0" fmla="*/ 133529 h 249687"/>
                      <a:gd name="connsiteX1" fmla="*/ 261257 w 503853"/>
                      <a:gd name="connsiteY1" fmla="*/ 2900 h 249687"/>
                      <a:gd name="connsiteX2" fmla="*/ 335902 w 503853"/>
                      <a:gd name="connsiteY2" fmla="*/ 245496 h 249687"/>
                      <a:gd name="connsiteX3" fmla="*/ 503853 w 503853"/>
                      <a:gd name="connsiteY3" fmla="*/ 133529 h 24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3853" h="249687">
                        <a:moveTo>
                          <a:pt x="0" y="133529"/>
                        </a:moveTo>
                        <a:cubicBezTo>
                          <a:pt x="102636" y="58884"/>
                          <a:pt x="205273" y="-15761"/>
                          <a:pt x="261257" y="2900"/>
                        </a:cubicBezTo>
                        <a:cubicBezTo>
                          <a:pt x="317241" y="21561"/>
                          <a:pt x="295469" y="223725"/>
                          <a:pt x="335902" y="245496"/>
                        </a:cubicBezTo>
                        <a:cubicBezTo>
                          <a:pt x="376335" y="267267"/>
                          <a:pt x="440094" y="200398"/>
                          <a:pt x="503853" y="13352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53D5C7-913A-FF4D-8C6D-B732504FA88A}"/>
                  </a:ext>
                </a:extLst>
              </p:cNvPr>
              <p:cNvCxnSpPr>
                <a:cxnSpLocks/>
                <a:stCxn id="18" idx="4"/>
                <a:endCxn id="22" idx="0"/>
              </p:cNvCxnSpPr>
              <p:nvPr/>
            </p:nvCxnSpPr>
            <p:spPr>
              <a:xfrm flipH="1">
                <a:off x="5923924" y="29521418"/>
                <a:ext cx="68381" cy="648626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ot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E046030-0B6F-6947-929C-29C2AD637DDA}"/>
                  </a:ext>
                </a:extLst>
              </p:cNvPr>
              <p:cNvCxnSpPr>
                <a:cxnSpLocks/>
                <a:stCxn id="17" idx="4"/>
                <a:endCxn id="24" idx="0"/>
              </p:cNvCxnSpPr>
              <p:nvPr/>
            </p:nvCxnSpPr>
            <p:spPr>
              <a:xfrm>
                <a:off x="3480999" y="29365052"/>
                <a:ext cx="256456" cy="75739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ot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53883E4-76F3-2542-A834-49D6F436121C}"/>
              </a:ext>
            </a:extLst>
          </p:cNvPr>
          <p:cNvSpPr/>
          <p:nvPr/>
        </p:nvSpPr>
        <p:spPr>
          <a:xfrm>
            <a:off x="342559" y="1959711"/>
            <a:ext cx="6994259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molecules possess both cationic and anionic groups</a:t>
            </a:r>
          </a:p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associate with both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anion and themselves</a:t>
            </a:r>
          </a:p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leverage this ability to increase ionic conductivity of solid polymer electrolytes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0B0824-C5D9-5EF1-D060-4324014FD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047B30-F936-03E5-A977-21DD40B64B44}"/>
              </a:ext>
            </a:extLst>
          </p:cNvPr>
          <p:cNvSpPr txBox="1"/>
          <p:nvPr/>
        </p:nvSpPr>
        <p:spPr>
          <a:xfrm>
            <a:off x="267165" y="-8902"/>
            <a:ext cx="7197937" cy="76944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83180">
              <a:spcBef>
                <a:spcPct val="0"/>
              </a:spcBef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Zwitterionic Electrolytes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3B3148-17DF-4019-E3C2-08925D3030AC}"/>
              </a:ext>
            </a:extLst>
          </p:cNvPr>
          <p:cNvCxnSpPr>
            <a:cxnSpLocks/>
          </p:cNvCxnSpPr>
          <p:nvPr/>
        </p:nvCxnSpPr>
        <p:spPr>
          <a:xfrm flipV="1">
            <a:off x="30936" y="683441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440D3D7-3ADE-78F4-11D6-A4798082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9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application&#10;&#10;Description automatically generated">
            <a:extLst>
              <a:ext uri="{FF2B5EF4-FFF2-40B4-BE49-F238E27FC236}">
                <a16:creationId xmlns:a16="http://schemas.microsoft.com/office/drawing/2014/main" id="{74D8278E-C8F9-0942-AC6E-3C363B05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58" y="1736149"/>
            <a:ext cx="6434652" cy="2959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BDBC7-5D4C-2342-9742-7D2657C4F514}"/>
              </a:ext>
            </a:extLst>
          </p:cNvPr>
          <p:cNvSpPr txBox="1"/>
          <p:nvPr/>
        </p:nvSpPr>
        <p:spPr>
          <a:xfrm>
            <a:off x="6803216" y="4994918"/>
            <a:ext cx="504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Jones et al. 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ACS central science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8.2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62C1B-9C73-DD4C-9312-54B02CF6258A}"/>
              </a:ext>
            </a:extLst>
          </p:cNvPr>
          <p:cNvSpPr txBox="1"/>
          <p:nvPr/>
        </p:nvSpPr>
        <p:spPr>
          <a:xfrm>
            <a:off x="114765" y="-26392"/>
            <a:ext cx="10503538" cy="76944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83180">
              <a:spcBef>
                <a:spcPct val="0"/>
              </a:spcBef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Zwitterionic Electrolytes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9A38B-5E3F-9840-AA2F-C5CCA3213AD2}"/>
              </a:ext>
            </a:extLst>
          </p:cNvPr>
          <p:cNvSpPr txBox="1"/>
          <p:nvPr/>
        </p:nvSpPr>
        <p:spPr>
          <a:xfrm>
            <a:off x="1069680" y="5960618"/>
            <a:ext cx="8960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Poly(ZW) scaffold can enhance the target ion transport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F17C1-5ECF-D1A3-2AEC-50C0AEEA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15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AECCC-DB46-2FBD-B184-B9049A75268D}"/>
              </a:ext>
            </a:extLst>
          </p:cNvPr>
          <p:cNvGrpSpPr/>
          <p:nvPr/>
        </p:nvGrpSpPr>
        <p:grpSpPr>
          <a:xfrm>
            <a:off x="628068" y="1736149"/>
            <a:ext cx="4006290" cy="2907941"/>
            <a:chOff x="228085" y="2067946"/>
            <a:chExt cx="3313972" cy="22979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BB9FD6-EEB4-62C0-D23D-532FF554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085" y="2067946"/>
              <a:ext cx="1656986" cy="2297998"/>
              <a:chOff x="497383" y="3128965"/>
              <a:chExt cx="1549349" cy="1906283"/>
            </a:xfrm>
          </p:grpSpPr>
          <p:pic>
            <p:nvPicPr>
              <p:cNvPr id="4" name="Picture 3" descr="Table&#10;&#10;Description automatically generated">
                <a:extLst>
                  <a:ext uri="{FF2B5EF4-FFF2-40B4-BE49-F238E27FC236}">
                    <a16:creationId xmlns:a16="http://schemas.microsoft.com/office/drawing/2014/main" id="{851762D7-3185-E443-B7D6-19163F3675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1546" r="70422"/>
              <a:stretch/>
            </p:blipFill>
            <p:spPr>
              <a:xfrm>
                <a:off x="525959" y="3786187"/>
                <a:ext cx="1520773" cy="1249061"/>
              </a:xfrm>
              <a:prstGeom prst="rect">
                <a:avLst/>
              </a:prstGeom>
            </p:spPr>
          </p:pic>
          <p:pic>
            <p:nvPicPr>
              <p:cNvPr id="2" name="Picture 1" descr="Table&#10;&#10;Description automatically generated">
                <a:extLst>
                  <a:ext uri="{FF2B5EF4-FFF2-40B4-BE49-F238E27FC236}">
                    <a16:creationId xmlns:a16="http://schemas.microsoft.com/office/drawing/2014/main" id="{1460262B-BAC1-B790-59EF-C873AE30E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2802" r="69866" b="82569"/>
              <a:stretch/>
            </p:blipFill>
            <p:spPr>
              <a:xfrm>
                <a:off x="497383" y="3128965"/>
                <a:ext cx="1549349" cy="657222"/>
              </a:xfrm>
              <a:prstGeom prst="rect">
                <a:avLst/>
              </a:prstGeom>
            </p:spPr>
          </p:pic>
        </p:grpSp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478F20B9-A804-8356-CCA6-CC58A9D8C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486" t="921" r="-620" b="82738"/>
            <a:stretch/>
          </p:blipFill>
          <p:spPr>
            <a:xfrm>
              <a:off x="1885071" y="2220346"/>
              <a:ext cx="1656986" cy="639872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86928651-F3F6-BA37-32D6-8F0A8C1A1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43" t="61556" r="3953" b="-10"/>
            <a:stretch/>
          </p:blipFill>
          <p:spPr>
            <a:xfrm>
              <a:off x="1885071" y="2860218"/>
              <a:ext cx="1429928" cy="150572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C76A8B-C5EC-603C-93E7-8743E524DEFD}"/>
              </a:ext>
            </a:extLst>
          </p:cNvPr>
          <p:cNvSpPr/>
          <p:nvPr/>
        </p:nvSpPr>
        <p:spPr>
          <a:xfrm>
            <a:off x="3657600" y="2738709"/>
            <a:ext cx="702266" cy="850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D71FF-7E7D-731A-B15F-E973607C3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9698F-3364-0203-A21B-A0330E60B8EC}"/>
              </a:ext>
            </a:extLst>
          </p:cNvPr>
          <p:cNvCxnSpPr>
            <a:cxnSpLocks/>
          </p:cNvCxnSpPr>
          <p:nvPr/>
        </p:nvCxnSpPr>
        <p:spPr>
          <a:xfrm flipV="1">
            <a:off x="30936" y="66500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1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17B5441-31E2-A146-9048-2978EF95D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9923" r="13420" b="11329"/>
          <a:stretch/>
        </p:blipFill>
        <p:spPr bwMode="auto">
          <a:xfrm>
            <a:off x="9087821" y="2258057"/>
            <a:ext cx="2853863" cy="2865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FB4100-1DF0-E641-9672-3AE76D24A235}"/>
              </a:ext>
            </a:extLst>
          </p:cNvPr>
          <p:cNvGrpSpPr>
            <a:grpSpLocks noChangeAspect="1"/>
          </p:cNvGrpSpPr>
          <p:nvPr/>
        </p:nvGrpSpPr>
        <p:grpSpPr>
          <a:xfrm>
            <a:off x="4122996" y="908396"/>
            <a:ext cx="6903666" cy="937300"/>
            <a:chOff x="0" y="0"/>
            <a:chExt cx="5771515" cy="7835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30932F-024F-C742-AEF0-F8AB2D2D51D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47" r="464" b="43935"/>
            <a:stretch/>
          </p:blipFill>
          <p:spPr bwMode="auto">
            <a:xfrm>
              <a:off x="0" y="0"/>
              <a:ext cx="5771515" cy="7835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TextBox 40">
              <a:extLst>
                <a:ext uri="{FF2B5EF4-FFF2-40B4-BE49-F238E27FC236}">
                  <a16:creationId xmlns:a16="http://schemas.microsoft.com/office/drawing/2014/main" id="{7E3D968B-13BB-B649-A034-41FBFB79E6EF}"/>
                </a:ext>
              </a:extLst>
            </p:cNvPr>
            <p:cNvSpPr txBox="1"/>
            <p:nvPr/>
          </p:nvSpPr>
          <p:spPr>
            <a:xfrm>
              <a:off x="329560" y="160963"/>
              <a:ext cx="103546" cy="431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44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3" name="TextBox 41">
              <a:extLst>
                <a:ext uri="{FF2B5EF4-FFF2-40B4-BE49-F238E27FC236}">
                  <a16:creationId xmlns:a16="http://schemas.microsoft.com/office/drawing/2014/main" id="{F062CEF4-9B62-1845-9891-94DFFF99C363}"/>
                </a:ext>
              </a:extLst>
            </p:cNvPr>
            <p:cNvSpPr txBox="1"/>
            <p:nvPr/>
          </p:nvSpPr>
          <p:spPr>
            <a:xfrm>
              <a:off x="478755" y="45547"/>
              <a:ext cx="103546" cy="431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44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F7D8CC-4951-EA4B-960E-D2D8FA42F617}"/>
              </a:ext>
            </a:extLst>
          </p:cNvPr>
          <p:cNvGrpSpPr>
            <a:grpSpLocks noChangeAspect="1"/>
          </p:cNvGrpSpPr>
          <p:nvPr/>
        </p:nvGrpSpPr>
        <p:grpSpPr>
          <a:xfrm>
            <a:off x="81401" y="1275314"/>
            <a:ext cx="3385445" cy="1573820"/>
            <a:chOff x="0" y="-18783"/>
            <a:chExt cx="2520950" cy="11724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875C55B-2AAF-0A48-B1EF-655769DB9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1" t="39183" r="26430" b="38851"/>
            <a:stretch/>
          </p:blipFill>
          <p:spPr bwMode="auto">
            <a:xfrm>
              <a:off x="0" y="115416"/>
              <a:ext cx="2520950" cy="1038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1A83A25D-B1AB-F147-A5B0-9A344859DFE6}"/>
                </a:ext>
              </a:extLst>
            </p:cNvPr>
            <p:cNvSpPr txBox="1"/>
            <p:nvPr/>
          </p:nvSpPr>
          <p:spPr>
            <a:xfrm>
              <a:off x="1457971" y="-18783"/>
              <a:ext cx="271201" cy="27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O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19AE15B-3671-C142-82C3-F062703E954F}"/>
                </a:ext>
              </a:extLst>
            </p:cNvPr>
            <p:cNvSpPr txBox="1"/>
            <p:nvPr/>
          </p:nvSpPr>
          <p:spPr>
            <a:xfrm>
              <a:off x="2141678" y="494063"/>
              <a:ext cx="249775" cy="27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92C06AA0-4803-5141-ACF8-D7084F12D291}"/>
                </a:ext>
              </a:extLst>
            </p:cNvPr>
            <p:cNvSpPr txBox="1"/>
            <p:nvPr/>
          </p:nvSpPr>
          <p:spPr>
            <a:xfrm>
              <a:off x="1553884" y="211137"/>
              <a:ext cx="233386" cy="27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P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22ECAC-5BE8-884F-9240-E3A8C4E4CE8F}"/>
              </a:ext>
            </a:extLst>
          </p:cNvPr>
          <p:cNvGrpSpPr>
            <a:grpSpLocks noChangeAspect="1"/>
          </p:cNvGrpSpPr>
          <p:nvPr/>
        </p:nvGrpSpPr>
        <p:grpSpPr>
          <a:xfrm>
            <a:off x="316136" y="3430611"/>
            <a:ext cx="2779757" cy="1168090"/>
            <a:chOff x="0" y="0"/>
            <a:chExt cx="2524125" cy="10604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983EB-18F0-2C4A-BEC5-2AB871F0DE91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2" t="37270" r="14582" b="34074"/>
            <a:stretch/>
          </p:blipFill>
          <p:spPr bwMode="auto">
            <a:xfrm>
              <a:off x="0" y="0"/>
              <a:ext cx="2524125" cy="10604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101AF30A-F3CA-884C-92B2-B971AC9F5F11}"/>
                </a:ext>
              </a:extLst>
            </p:cNvPr>
            <p:cNvSpPr txBox="1"/>
            <p:nvPr/>
          </p:nvSpPr>
          <p:spPr>
            <a:xfrm>
              <a:off x="2256492" y="522098"/>
              <a:ext cx="256932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O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3" name="TextBox 35">
              <a:extLst>
                <a:ext uri="{FF2B5EF4-FFF2-40B4-BE49-F238E27FC236}">
                  <a16:creationId xmlns:a16="http://schemas.microsoft.com/office/drawing/2014/main" id="{01F2AEA4-1F51-8E4F-ADC9-8E7D53A99230}"/>
                </a:ext>
              </a:extLst>
            </p:cNvPr>
            <p:cNvSpPr txBox="1"/>
            <p:nvPr/>
          </p:nvSpPr>
          <p:spPr>
            <a:xfrm>
              <a:off x="2017052" y="222135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C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4" name="TextBox 36">
              <a:extLst>
                <a:ext uri="{FF2B5EF4-FFF2-40B4-BE49-F238E27FC236}">
                  <a16:creationId xmlns:a16="http://schemas.microsoft.com/office/drawing/2014/main" id="{57F3B12F-9EE5-0B4A-A5D8-785E6C2659F8}"/>
                </a:ext>
              </a:extLst>
            </p:cNvPr>
            <p:cNvSpPr txBox="1"/>
            <p:nvPr/>
          </p:nvSpPr>
          <p:spPr>
            <a:xfrm>
              <a:off x="694279" y="184450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4ED64B5B-54DD-5343-9503-911B57A69D15}"/>
                </a:ext>
              </a:extLst>
            </p:cNvPr>
            <p:cNvSpPr txBox="1"/>
            <p:nvPr/>
          </p:nvSpPr>
          <p:spPr>
            <a:xfrm>
              <a:off x="1161952" y="167626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A097C4-4601-3447-A7A6-1718E1F878F2}"/>
              </a:ext>
            </a:extLst>
          </p:cNvPr>
          <p:cNvGrpSpPr>
            <a:grpSpLocks noChangeAspect="1"/>
          </p:cNvGrpSpPr>
          <p:nvPr/>
        </p:nvGrpSpPr>
        <p:grpSpPr>
          <a:xfrm>
            <a:off x="6051839" y="2647150"/>
            <a:ext cx="1809564" cy="1203939"/>
            <a:chOff x="-9523824" y="22765833"/>
            <a:chExt cx="3167242" cy="2039112"/>
          </a:xfrm>
        </p:grpSpPr>
        <p:pic>
          <p:nvPicPr>
            <p:cNvPr id="37" name="Picture 3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63B641A-6312-2A42-85A6-238DDE858093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8" t="29255" r="4948" b="30415"/>
            <a:stretch/>
          </p:blipFill>
          <p:spPr bwMode="auto">
            <a:xfrm>
              <a:off x="-9523824" y="22765833"/>
              <a:ext cx="3167242" cy="203911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5BD8CA-13D9-544B-8E54-EA3B2EEF42E0}"/>
                </a:ext>
              </a:extLst>
            </p:cNvPr>
            <p:cNvSpPr/>
            <p:nvPr/>
          </p:nvSpPr>
          <p:spPr>
            <a:xfrm>
              <a:off x="-9028625" y="22791818"/>
              <a:ext cx="722166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F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4ADD7D-D494-8840-A95B-C4C98B518E5C}"/>
                </a:ext>
              </a:extLst>
            </p:cNvPr>
            <p:cNvSpPr/>
            <p:nvPr/>
          </p:nvSpPr>
          <p:spPr>
            <a:xfrm>
              <a:off x="-8752274" y="23289864"/>
              <a:ext cx="702264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O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0492C5F-D0E3-5D40-8149-E3A731F755DA}"/>
                </a:ext>
              </a:extLst>
            </p:cNvPr>
            <p:cNvSpPr/>
            <p:nvPr/>
          </p:nvSpPr>
          <p:spPr>
            <a:xfrm>
              <a:off x="-9071839" y="23303466"/>
              <a:ext cx="593275" cy="3572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C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CD39A2-DDB9-0C47-A73B-2B0948AA0F60}"/>
                </a:ext>
              </a:extLst>
            </p:cNvPr>
            <p:cNvSpPr/>
            <p:nvPr/>
          </p:nvSpPr>
          <p:spPr>
            <a:xfrm>
              <a:off x="-8736549" y="23730001"/>
              <a:ext cx="676675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S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209340-214E-0145-9DA1-BBAB12A64651}"/>
                </a:ext>
              </a:extLst>
            </p:cNvPr>
            <p:cNvSpPr/>
            <p:nvPr/>
          </p:nvSpPr>
          <p:spPr>
            <a:xfrm>
              <a:off x="-8141931" y="23491873"/>
              <a:ext cx="593275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N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E8A0CCE-C122-C645-AC1D-D9044C74B12D}"/>
              </a:ext>
            </a:extLst>
          </p:cNvPr>
          <p:cNvSpPr/>
          <p:nvPr/>
        </p:nvSpPr>
        <p:spPr>
          <a:xfrm>
            <a:off x="316136" y="6479723"/>
            <a:ext cx="356314" cy="1980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92F8EA-E0D8-CD47-A9D7-F2350806BC0F}"/>
              </a:ext>
            </a:extLst>
          </p:cNvPr>
          <p:cNvSpPr/>
          <p:nvPr/>
        </p:nvSpPr>
        <p:spPr>
          <a:xfrm>
            <a:off x="-94522" y="2626376"/>
            <a:ext cx="5063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2-methacryloyloxyethyl phosphorylcholine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73AB71-3A5D-5B45-AFB9-92306C1DDA27}"/>
              </a:ext>
            </a:extLst>
          </p:cNvPr>
          <p:cNvSpPr/>
          <p:nvPr/>
        </p:nvSpPr>
        <p:spPr>
          <a:xfrm>
            <a:off x="-146461" y="6089190"/>
            <a:ext cx="37049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</a:t>
            </a:r>
          </a:p>
          <a:p>
            <a:pPr algn="ctr"/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sulfobetaine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ethylimidazole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468DDB-3E60-1A4B-A8AC-45C64F03853D}"/>
              </a:ext>
            </a:extLst>
          </p:cNvPr>
          <p:cNvSpPr/>
          <p:nvPr/>
        </p:nvSpPr>
        <p:spPr>
          <a:xfrm>
            <a:off x="166630" y="4278399"/>
            <a:ext cx="3704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</a:t>
            </a:r>
          </a:p>
          <a:p>
            <a:pPr algn="ctr"/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carboxybetaine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ethylimidazole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9C78D5-A7CE-CB42-9F4D-41E41D0ED74B}"/>
              </a:ext>
            </a:extLst>
          </p:cNvPr>
          <p:cNvSpPr/>
          <p:nvPr/>
        </p:nvSpPr>
        <p:spPr>
          <a:xfrm>
            <a:off x="5927115" y="1792366"/>
            <a:ext cx="2903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EO</a:t>
            </a:r>
            <a:r>
              <a:rPr lang="en-US" sz="24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(ethylene oxide)10</a:t>
            </a:r>
            <a:endParaRPr lang="en-US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8A3A64-0A9B-2F47-8C25-C6E0DFEDDC91}"/>
              </a:ext>
            </a:extLst>
          </p:cNvPr>
          <p:cNvSpPr/>
          <p:nvPr/>
        </p:nvSpPr>
        <p:spPr>
          <a:xfrm>
            <a:off x="4687869" y="3640626"/>
            <a:ext cx="4299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TFSI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bis(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trifluoromethylsulfonyl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)-imide </a:t>
            </a:r>
            <a:endParaRPr lang="en-US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0D28F2-4735-8B46-B99A-8A6E6D790C35}"/>
              </a:ext>
            </a:extLst>
          </p:cNvPr>
          <p:cNvSpPr/>
          <p:nvPr/>
        </p:nvSpPr>
        <p:spPr>
          <a:xfrm>
            <a:off x="356182" y="807928"/>
            <a:ext cx="2561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ZW Structures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91A5C7-FD0D-594F-A3D2-C3C7F3730D05}"/>
              </a:ext>
            </a:extLst>
          </p:cNvPr>
          <p:cNvGrpSpPr>
            <a:grpSpLocks noChangeAspect="1"/>
          </p:cNvGrpSpPr>
          <p:nvPr/>
        </p:nvGrpSpPr>
        <p:grpSpPr>
          <a:xfrm>
            <a:off x="343667" y="5125077"/>
            <a:ext cx="2477039" cy="1018505"/>
            <a:chOff x="321944" y="113713"/>
            <a:chExt cx="3125769" cy="118872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E1DFE1-C40F-AC45-AC44-4D37B0D6A9C4}"/>
                </a:ext>
              </a:extLst>
            </p:cNvPr>
            <p:cNvGrpSpPr/>
            <p:nvPr/>
          </p:nvGrpSpPr>
          <p:grpSpPr>
            <a:xfrm>
              <a:off x="321944" y="113713"/>
              <a:ext cx="3101340" cy="1188720"/>
              <a:chOff x="321944" y="113713"/>
              <a:chExt cx="3101340" cy="1188720"/>
            </a:xfrm>
          </p:grpSpPr>
          <p:pic>
            <p:nvPicPr>
              <p:cNvPr id="59" name="Picture 58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51B82389-613A-744E-ABAE-1B6F3CEC8083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66" t="37459" r="6046" b="37583"/>
              <a:stretch/>
            </p:blipFill>
            <p:spPr bwMode="auto">
              <a:xfrm>
                <a:off x="321944" y="113713"/>
                <a:ext cx="3101340" cy="11887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F8E6EE9-E73F-FC43-8041-ABF0C8A0C5D2}"/>
                  </a:ext>
                </a:extLst>
              </p:cNvPr>
              <p:cNvSpPr/>
              <p:nvPr/>
            </p:nvSpPr>
            <p:spPr>
              <a:xfrm>
                <a:off x="2873527" y="697246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5924E4F-FE13-B847-8390-A387B8B82B2B}"/>
                  </a:ext>
                </a:extLst>
              </p:cNvPr>
              <p:cNvSpPr/>
              <p:nvPr/>
            </p:nvSpPr>
            <p:spPr>
              <a:xfrm>
                <a:off x="2313500" y="129637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H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1E566F-D4B3-8047-A252-E9FC83AC78C1}"/>
                  </a:ext>
                </a:extLst>
              </p:cNvPr>
              <p:cNvSpPr/>
              <p:nvPr/>
            </p:nvSpPr>
            <p:spPr>
              <a:xfrm>
                <a:off x="925879" y="33900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B473292-10B9-6047-81CD-25838D3811F5}"/>
                  </a:ext>
                </a:extLst>
              </p:cNvPr>
              <p:cNvSpPr/>
              <p:nvPr/>
            </p:nvSpPr>
            <p:spPr>
              <a:xfrm>
                <a:off x="1470258" y="289152"/>
                <a:ext cx="483870" cy="2169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3FEBE9-E276-3C40-AB90-08CB55AF404D}"/>
                </a:ext>
              </a:extLst>
            </p:cNvPr>
            <p:cNvSpPr/>
            <p:nvPr/>
          </p:nvSpPr>
          <p:spPr>
            <a:xfrm>
              <a:off x="2963843" y="381732"/>
              <a:ext cx="483870" cy="25209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</a:t>
              </a:r>
              <a:endPara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6E30F1EB-12C0-4B46-8CFD-8A2A3F28D260}"/>
              </a:ext>
            </a:extLst>
          </p:cNvPr>
          <p:cNvSpPr txBox="1">
            <a:spLocks/>
          </p:cNvSpPr>
          <p:nvPr/>
        </p:nvSpPr>
        <p:spPr>
          <a:xfrm>
            <a:off x="166630" y="-60667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Dynamics Simulation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8ADE-8F68-3CA1-4BC7-B7F7C9B69AD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484" y="5438004"/>
            <a:ext cx="965897" cy="738664"/>
            <a:chOff x="12525918" y="9583850"/>
            <a:chExt cx="2406713" cy="1840519"/>
          </a:xfrm>
        </p:grpSpPr>
        <p:pic>
          <p:nvPicPr>
            <p:cNvPr id="7" name="Picture 6" descr="A picture containing pool ball, sport&#10;&#10;Description automatically generated">
              <a:extLst>
                <a:ext uri="{FF2B5EF4-FFF2-40B4-BE49-F238E27FC236}">
                  <a16:creationId xmlns:a16="http://schemas.microsoft.com/office/drawing/2014/main" id="{3A3DA3DA-D24E-D318-4902-ACF9F22A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861" t="21532" r="22904" b="22385"/>
            <a:stretch/>
          </p:blipFill>
          <p:spPr>
            <a:xfrm>
              <a:off x="12525918" y="9583850"/>
              <a:ext cx="1812721" cy="18405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4D38B-DE03-BEAA-9DD4-8FD940E563C9}"/>
                </a:ext>
              </a:extLst>
            </p:cNvPr>
            <p:cNvSpPr/>
            <p:nvPr/>
          </p:nvSpPr>
          <p:spPr>
            <a:xfrm>
              <a:off x="12768467" y="10008246"/>
              <a:ext cx="2164164" cy="1261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Na</a:t>
              </a:r>
              <a:r>
                <a:rPr lang="en-US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4830C6-DF6B-2691-77C1-8FA3973CA1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9891" y="5272304"/>
            <a:ext cx="1110219" cy="943999"/>
            <a:chOff x="12184478" y="11469007"/>
            <a:chExt cx="3008981" cy="2558483"/>
          </a:xfrm>
        </p:grpSpPr>
        <p:pic>
          <p:nvPicPr>
            <p:cNvPr id="10" name="Picture 9" descr="A red ball with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3B135BF-FC44-DAB4-C801-7FCB45B1B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396" t="22590" r="21646" b="23749"/>
            <a:stretch/>
          </p:blipFill>
          <p:spPr>
            <a:xfrm>
              <a:off x="12184478" y="11469007"/>
              <a:ext cx="2763345" cy="25584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FDB2F2-1CE8-FF8C-9B5D-0E44E53E5F33}"/>
                </a:ext>
              </a:extLst>
            </p:cNvPr>
            <p:cNvSpPr/>
            <p:nvPr/>
          </p:nvSpPr>
          <p:spPr>
            <a:xfrm>
              <a:off x="12961528" y="12160655"/>
              <a:ext cx="2231931" cy="1313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lang="en-US" sz="24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79CC1-BEE5-BB1C-B428-7FEB054A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338" y="6337238"/>
            <a:ext cx="2743200" cy="365125"/>
          </a:xfrm>
        </p:spPr>
        <p:txBody>
          <a:bodyPr/>
          <a:lstStyle/>
          <a:p>
            <a:fld id="{008344E7-85BE-C842-8D0F-6A30AF3E19A5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ACC123-9096-9F83-8FB5-9C002024D63C}"/>
              </a:ext>
            </a:extLst>
          </p:cNvPr>
          <p:cNvGrpSpPr/>
          <p:nvPr/>
        </p:nvGrpSpPr>
        <p:grpSpPr>
          <a:xfrm>
            <a:off x="5867041" y="5559584"/>
            <a:ext cx="1044348" cy="583998"/>
            <a:chOff x="4612768" y="4592553"/>
            <a:chExt cx="1044348" cy="583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E5B46-4D3F-9657-ED8A-1320CA6A3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0440" t="20753" r="21874" b="23207"/>
            <a:stretch/>
          </p:blipFill>
          <p:spPr>
            <a:xfrm>
              <a:off x="4612768" y="4592553"/>
              <a:ext cx="601133" cy="58399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B40F8E-4804-0F87-566B-98C168C133AB}"/>
                </a:ext>
              </a:extLst>
            </p:cNvPr>
            <p:cNvSpPr/>
            <p:nvPr/>
          </p:nvSpPr>
          <p:spPr>
            <a:xfrm>
              <a:off x="4637529" y="4714785"/>
              <a:ext cx="10195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Li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363492C-4DD7-42CB-40F2-C5EF139910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D14D88-0B8C-1EC5-4A3B-0C133E3409C3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0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583B5-115B-E74C-8DB6-BDF802152E79}"/>
              </a:ext>
            </a:extLst>
          </p:cNvPr>
          <p:cNvGrpSpPr/>
          <p:nvPr/>
        </p:nvGrpSpPr>
        <p:grpSpPr>
          <a:xfrm>
            <a:off x="0" y="1603806"/>
            <a:ext cx="11337678" cy="4638852"/>
            <a:chOff x="10870958" y="29356968"/>
            <a:chExt cx="11337678" cy="4638852"/>
          </a:xfrm>
        </p:grpSpPr>
        <p:pic>
          <p:nvPicPr>
            <p:cNvPr id="23" name="Picture 22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1B333E9B-CEC2-9944-AD97-0047B577A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634" r="32224" b="16899"/>
            <a:stretch/>
          </p:blipFill>
          <p:spPr>
            <a:xfrm>
              <a:off x="10870958" y="29938234"/>
              <a:ext cx="3428501" cy="2887815"/>
            </a:xfrm>
            <a:prstGeom prst="rect">
              <a:avLst/>
            </a:prstGeom>
          </p:spPr>
        </p:pic>
        <p:pic>
          <p:nvPicPr>
            <p:cNvPr id="24" name="Picture 23" descr="A close up of a flower&#10;&#10;Description automatically generated">
              <a:extLst>
                <a:ext uri="{FF2B5EF4-FFF2-40B4-BE49-F238E27FC236}">
                  <a16:creationId xmlns:a16="http://schemas.microsoft.com/office/drawing/2014/main" id="{1D3461C1-0D88-2140-9D3B-46E8A0A97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05" t="8115" r="40865" b="42425"/>
            <a:stretch/>
          </p:blipFill>
          <p:spPr>
            <a:xfrm>
              <a:off x="18414582" y="29356968"/>
              <a:ext cx="3794054" cy="4050348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951F5F5-1509-A946-B79D-5A238FCE9B65}"/>
                </a:ext>
              </a:extLst>
            </p:cNvPr>
            <p:cNvSpPr/>
            <p:nvPr/>
          </p:nvSpPr>
          <p:spPr>
            <a:xfrm>
              <a:off x="15011328" y="31215898"/>
              <a:ext cx="3005191" cy="99663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BAB9-4E11-3F4E-88E9-D8D775844A27}"/>
                </a:ext>
              </a:extLst>
            </p:cNvPr>
            <p:cNvSpPr txBox="1"/>
            <p:nvPr/>
          </p:nvSpPr>
          <p:spPr>
            <a:xfrm>
              <a:off x="14101990" y="29444250"/>
              <a:ext cx="4752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ZW free Li</a:t>
              </a:r>
              <a:r>
                <a:rPr lang="en-US" sz="3600" b="1" baseline="30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from trapping effect of poly(ethylene oxide)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7151EE-968A-7B47-B2F9-352A7FDD748D}"/>
                </a:ext>
              </a:extLst>
            </p:cNvPr>
            <p:cNvSpPr/>
            <p:nvPr/>
          </p:nvSpPr>
          <p:spPr>
            <a:xfrm>
              <a:off x="14066212" y="32241494"/>
              <a:ext cx="475208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ZW could also trap Li</a:t>
              </a:r>
              <a:r>
                <a:rPr lang="en-US" sz="3600" b="1" baseline="30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slow down its transport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5720BE7-AADC-694F-BC2F-139D33DC397A}"/>
              </a:ext>
            </a:extLst>
          </p:cNvPr>
          <p:cNvSpPr txBox="1">
            <a:spLocks/>
          </p:cNvSpPr>
          <p:nvPr/>
        </p:nvSpPr>
        <p:spPr>
          <a:xfrm>
            <a:off x="-765691" y="0"/>
            <a:ext cx="11025152" cy="8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Dissociation Effect of ZW in PEO</a:t>
            </a:r>
            <a:endParaRPr lang="en-US" sz="4000" b="1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C448C-7075-4DE7-1E10-50174896F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9AC428-294B-2A35-FB94-FC487C64DA95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FBFCE5A-6FE1-5E74-D09C-52E94601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C362CF-0336-0DFC-CC76-E5608FDE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01" y="1343790"/>
            <a:ext cx="411479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9811A-B6E7-6CD5-BD1E-7663F0463B35}"/>
              </a:ext>
            </a:extLst>
          </p:cNvPr>
          <p:cNvSpPr txBox="1">
            <a:spLocks/>
          </p:cNvSpPr>
          <p:nvPr/>
        </p:nvSpPr>
        <p:spPr>
          <a:xfrm>
            <a:off x="-1228337" y="-38224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structures and surface charge density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D7AD2-711C-C840-7AFF-1350FA835CA3}"/>
              </a:ext>
            </a:extLst>
          </p:cNvPr>
          <p:cNvSpPr/>
          <p:nvPr/>
        </p:nvSpPr>
        <p:spPr>
          <a:xfrm>
            <a:off x="30936" y="4219990"/>
            <a:ext cx="10914074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sigma profile is the probability distribution of a molecular surface segment having a specific charge density</a:t>
            </a:r>
          </a:p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electronegativity of a molecule can be quantified by the area of </a:t>
            </a:r>
            <a:r>
              <a:rPr lang="el-G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σ&gt;=0.01 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e/Å</a:t>
            </a:r>
            <a:r>
              <a:rPr lang="en-US" sz="2400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  <a:endParaRPr lang="en-US" sz="2400" baseline="30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FC8C4-D974-5252-3C47-918C465BDC76}"/>
              </a:ext>
            </a:extLst>
          </p:cNvPr>
          <p:cNvSpPr/>
          <p:nvPr/>
        </p:nvSpPr>
        <p:spPr>
          <a:xfrm>
            <a:off x="8431800" y="1504338"/>
            <a:ext cx="379113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density: </a:t>
            </a:r>
          </a:p>
          <a:p>
            <a:pPr lvl="2">
              <a:spcBef>
                <a:spcPts val="1000"/>
              </a:spcBef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 &gt; MPC &gt; SB</a:t>
            </a:r>
          </a:p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Electronegativity:</a:t>
            </a:r>
          </a:p>
          <a:p>
            <a:pPr lvl="2">
              <a:spcBef>
                <a:spcPts val="1000"/>
              </a:spcBef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 &gt; SB &gt;CB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349E5A-CC9C-020C-FC1C-D74087EB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0D372-11AA-129B-00C6-93D17B1DD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5" y="1343790"/>
            <a:ext cx="3948546" cy="2743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C322CB-8B17-1C93-FCF5-E1479C2DA518}"/>
              </a:ext>
            </a:extLst>
          </p:cNvPr>
          <p:cNvCxnSpPr/>
          <p:nvPr/>
        </p:nvCxnSpPr>
        <p:spPr>
          <a:xfrm>
            <a:off x="3226718" y="1927348"/>
            <a:ext cx="0" cy="16256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261B8F-B9EC-4157-32F9-8C9B73A5E3B3}"/>
              </a:ext>
            </a:extLst>
          </p:cNvPr>
          <p:cNvCxnSpPr/>
          <p:nvPr/>
        </p:nvCxnSpPr>
        <p:spPr>
          <a:xfrm>
            <a:off x="3235954" y="2645474"/>
            <a:ext cx="94210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1DBA451-86A1-BC8B-9CBE-5A7D95311EF8}"/>
              </a:ext>
            </a:extLst>
          </p:cNvPr>
          <p:cNvSpPr/>
          <p:nvPr/>
        </p:nvSpPr>
        <p:spPr>
          <a:xfrm>
            <a:off x="6273603" y="1504338"/>
            <a:ext cx="215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(-PO</a:t>
            </a:r>
            <a:r>
              <a:rPr lang="en-US" sz="20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(-SO</a:t>
            </a:r>
            <a:r>
              <a:rPr lang="en-US" sz="2000" b="1" baseline="-25000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(-CO</a:t>
            </a:r>
            <a:r>
              <a:rPr lang="en-US" sz="2000" b="1" baseline="-25000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7115EC-9994-650D-6F90-BC39D1148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7161A2-C295-9E52-8FE6-71E0B53B5355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3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95ACD2-502B-164E-AD97-CC7FA514A714}"/>
              </a:ext>
            </a:extLst>
          </p:cNvPr>
          <p:cNvSpPr/>
          <p:nvPr/>
        </p:nvSpPr>
        <p:spPr>
          <a:xfrm>
            <a:off x="2870862" y="4943121"/>
            <a:ext cx="6450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Percentage of cations not associating with EO</a:t>
            </a:r>
            <a:r>
              <a:rPr lang="en-US" sz="20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1F41-D808-5144-8364-45526A2991C6}"/>
              </a:ext>
            </a:extLst>
          </p:cNvPr>
          <p:cNvSpPr/>
          <p:nvPr/>
        </p:nvSpPr>
        <p:spPr>
          <a:xfrm>
            <a:off x="617457" y="5511945"/>
            <a:ext cx="11464671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 &gt; CB &gt; SB in releasing cations from association with EO</a:t>
            </a:r>
            <a:r>
              <a:rPr lang="en-US" sz="2400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MPC is weakened from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5194A97-C719-E849-BC7F-5DA84C87AFFF}"/>
              </a:ext>
            </a:extLst>
          </p:cNvPr>
          <p:cNvSpPr txBox="1">
            <a:spLocks/>
          </p:cNvSpPr>
          <p:nvPr/>
        </p:nvSpPr>
        <p:spPr>
          <a:xfrm>
            <a:off x="159874" y="-12157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Dissociation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7F0CB-4D72-72F3-F6EC-DB68381E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FDF66F-FD1E-2219-1F12-143D0A3771FD}"/>
              </a:ext>
            </a:extLst>
          </p:cNvPr>
          <p:cNvSpPr/>
          <p:nvPr/>
        </p:nvSpPr>
        <p:spPr>
          <a:xfrm>
            <a:off x="9363054" y="1640267"/>
            <a:ext cx="1710541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(-PO</a:t>
            </a:r>
            <a:r>
              <a:rPr lang="en-US" sz="2000" b="1" baseline="-25000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(-SO</a:t>
            </a:r>
            <a:r>
              <a:rPr lang="en-US" sz="2000" b="1" baseline="-25000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(-CO</a:t>
            </a:r>
            <a:r>
              <a:rPr lang="en-US" sz="2000" b="1" baseline="-25000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B428DA-ED85-DC94-AF27-7FAC4846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85" y="616552"/>
            <a:ext cx="5620215" cy="3714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CD9810-B013-AB18-67BC-DB308F2D7E68}"/>
              </a:ext>
            </a:extLst>
          </p:cNvPr>
          <p:cNvSpPr/>
          <p:nvPr/>
        </p:nvSpPr>
        <p:spPr>
          <a:xfrm>
            <a:off x="-3101202" y="6415"/>
            <a:ext cx="473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EO</a:t>
            </a:r>
            <a:r>
              <a:rPr lang="en-US" sz="12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4C9FD7-FA58-62C2-35F2-2795F3067C8B}"/>
              </a:ext>
            </a:extLst>
          </p:cNvPr>
          <p:cNvGrpSpPr/>
          <p:nvPr/>
        </p:nvGrpSpPr>
        <p:grpSpPr>
          <a:xfrm>
            <a:off x="5744491" y="3874221"/>
            <a:ext cx="1171494" cy="807462"/>
            <a:chOff x="-327326" y="1417525"/>
            <a:chExt cx="1171494" cy="807462"/>
          </a:xfrm>
        </p:grpSpPr>
        <p:pic>
          <p:nvPicPr>
            <p:cNvPr id="6" name="Picture 5" descr="A picture containing pool ball, sport&#10;&#10;Description automatically generated">
              <a:extLst>
                <a:ext uri="{FF2B5EF4-FFF2-40B4-BE49-F238E27FC236}">
                  <a16:creationId xmlns:a16="http://schemas.microsoft.com/office/drawing/2014/main" id="{488035F9-E14B-949C-E7B2-14D1185EB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61" t="21532" r="22904" b="22385"/>
            <a:stretch/>
          </p:blipFill>
          <p:spPr>
            <a:xfrm>
              <a:off x="-327326" y="1417525"/>
              <a:ext cx="795267" cy="80746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25740A-C429-F44E-E66C-654928D687CF}"/>
                </a:ext>
              </a:extLst>
            </p:cNvPr>
            <p:cNvSpPr/>
            <p:nvPr/>
          </p:nvSpPr>
          <p:spPr>
            <a:xfrm>
              <a:off x="-191251" y="1621201"/>
              <a:ext cx="1035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Na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7BED11-BF03-EB44-5C2C-08E328005B88}"/>
              </a:ext>
            </a:extLst>
          </p:cNvPr>
          <p:cNvGrpSpPr/>
          <p:nvPr/>
        </p:nvGrpSpPr>
        <p:grpSpPr>
          <a:xfrm>
            <a:off x="7237317" y="3832666"/>
            <a:ext cx="1234914" cy="907731"/>
            <a:chOff x="-621559" y="3715309"/>
            <a:chExt cx="1234914" cy="907731"/>
          </a:xfrm>
        </p:grpSpPr>
        <p:pic>
          <p:nvPicPr>
            <p:cNvPr id="14" name="Picture 13" descr="A red ball with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E7285E39-6DFF-7827-A951-03E482353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96" t="22590" r="21646" b="23749"/>
            <a:stretch/>
          </p:blipFill>
          <p:spPr>
            <a:xfrm>
              <a:off x="-621559" y="3715309"/>
              <a:ext cx="980415" cy="9077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65ECBB-73EB-FA1C-F09E-C1CD38F9D304}"/>
                </a:ext>
              </a:extLst>
            </p:cNvPr>
            <p:cNvSpPr/>
            <p:nvPr/>
          </p:nvSpPr>
          <p:spPr>
            <a:xfrm>
              <a:off x="-416764" y="3808951"/>
              <a:ext cx="1030119" cy="251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lang="en-US" sz="4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4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F03E4A2-E0B8-E224-7E47-1E5D8E9B2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2E6588-1EB2-300E-D397-5BD186452DE7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D24B6F-454F-1653-FE53-A899B8742607}"/>
              </a:ext>
            </a:extLst>
          </p:cNvPr>
          <p:cNvGrpSpPr/>
          <p:nvPr/>
        </p:nvGrpSpPr>
        <p:grpSpPr>
          <a:xfrm>
            <a:off x="4152484" y="3965578"/>
            <a:ext cx="1044348" cy="583998"/>
            <a:chOff x="4612768" y="4592553"/>
            <a:chExt cx="1044348" cy="58399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3C6E67-B42A-F174-E3E9-3D21537B4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40" t="20753" r="21874" b="23207"/>
            <a:stretch/>
          </p:blipFill>
          <p:spPr>
            <a:xfrm>
              <a:off x="4612768" y="4592553"/>
              <a:ext cx="601133" cy="58399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A06531-2FE1-767A-E929-30FECECD08F4}"/>
                </a:ext>
              </a:extLst>
            </p:cNvPr>
            <p:cNvSpPr/>
            <p:nvPr/>
          </p:nvSpPr>
          <p:spPr>
            <a:xfrm>
              <a:off x="4637529" y="4714785"/>
              <a:ext cx="10195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Li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AE92-E0AB-F6AD-68AB-1C5371D6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F35A440-959E-C9A9-7A0E-A7B02FEAB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222220"/>
              </p:ext>
            </p:extLst>
          </p:nvPr>
        </p:nvGraphicFramePr>
        <p:xfrm>
          <a:off x="265084" y="587586"/>
          <a:ext cx="11855796" cy="576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18CFDC1-D049-9F1F-8146-FF304A01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2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41BB82-D36F-69AB-F9D9-1D8CC4D14513}"/>
              </a:ext>
            </a:extLst>
          </p:cNvPr>
          <p:cNvSpPr/>
          <p:nvPr/>
        </p:nvSpPr>
        <p:spPr>
          <a:xfrm>
            <a:off x="30936" y="5617165"/>
            <a:ext cx="12629072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ZW slow down cationic diffusions of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while only SB does for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can have the dissociation effect without reducing diffusion for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07EBB9B-761E-1320-7BF9-440F281C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75" y="761216"/>
            <a:ext cx="5901226" cy="3934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B51ACD-486F-09FD-E831-E57C9F307358}"/>
              </a:ext>
            </a:extLst>
          </p:cNvPr>
          <p:cNvSpPr/>
          <p:nvPr/>
        </p:nvSpPr>
        <p:spPr>
          <a:xfrm>
            <a:off x="1880560" y="4680709"/>
            <a:ext cx="9232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Ratios of cationic diffusion coefficients: With vs without ZW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7D3564-5EFA-C2C4-4513-70C6F5B2891D}"/>
              </a:ext>
            </a:extLst>
          </p:cNvPr>
          <p:cNvSpPr txBox="1">
            <a:spLocks/>
          </p:cNvSpPr>
          <p:nvPr/>
        </p:nvSpPr>
        <p:spPr>
          <a:xfrm>
            <a:off x="-1974500" y="-14304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Effect on Cationic Diffusion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01F50A-50CE-1BA6-1E3B-A59AB147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20D14-B4E5-BE65-F1A9-A0310B5D12F2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1BD0CA5-8B7C-C642-5B57-2AB9BD41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8" y="1476404"/>
            <a:ext cx="11880744" cy="31898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Potential For Investigation of Chemical Conversion of CO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Air-Reactive Deep Eutectic Solvent Interface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EEC0-1698-A10E-44F4-4AD504DE65FF}"/>
              </a:ext>
            </a:extLst>
          </p:cNvPr>
          <p:cNvSpPr txBox="1"/>
          <p:nvPr/>
        </p:nvSpPr>
        <p:spPr>
          <a:xfrm>
            <a:off x="3190234" y="4842517"/>
            <a:ext cx="6966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Manh Tien Nguyen (Tien)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Qing Shao*, Yueh-Lin Lee** &amp; Yuhua Duan**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*University of Kentucky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**National Energy Technology Lab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C38ED-B243-64F9-BCF0-59DFC439CF19}"/>
              </a:ext>
            </a:extLst>
          </p:cNvPr>
          <p:cNvSpPr/>
          <p:nvPr/>
        </p:nvSpPr>
        <p:spPr>
          <a:xfrm flipH="1">
            <a:off x="53265" y="-9526"/>
            <a:ext cx="70560" cy="6858001"/>
          </a:xfrm>
          <a:prstGeom prst="rect">
            <a:avLst/>
          </a:prstGeom>
          <a:gradFill flip="none" rotWithShape="1">
            <a:gsLst>
              <a:gs pos="0">
                <a:srgbClr val="98C93D"/>
              </a:gs>
              <a:gs pos="100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DE6CE-4178-7B63-1A11-89CE22A0A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62" y="33046"/>
            <a:ext cx="2307273" cy="9179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3AA7-B4D9-908C-140E-9F5D0EB7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1819D-62B2-BB21-2FC8-252936A67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7997305" y="33046"/>
            <a:ext cx="1763382" cy="8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pproach to CO2 Adsorption Could Improve Carbon Capture">
            <a:extLst>
              <a:ext uri="{FF2B5EF4-FFF2-40B4-BE49-F238E27FC236}">
                <a16:creationId xmlns:a16="http://schemas.microsoft.com/office/drawing/2014/main" id="{B10FFB03-D40B-231F-0CD8-EE8FBEE3F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917" y="1518882"/>
            <a:ext cx="4962525" cy="35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7E522-B01B-693E-25DD-BAD2CB410131}"/>
              </a:ext>
            </a:extLst>
          </p:cNvPr>
          <p:cNvSpPr txBox="1"/>
          <p:nvPr/>
        </p:nvSpPr>
        <p:spPr>
          <a:xfrm>
            <a:off x="1016000" y="546718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Dmitry Kovalchuk/</a:t>
            </a:r>
            <a:r>
              <a:rPr lang="en-US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Shutterstock.com</a:t>
            </a: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D89A62-1BF8-5363-A079-05EBC219B8A5}"/>
              </a:ext>
            </a:extLst>
          </p:cNvPr>
          <p:cNvCxnSpPr>
            <a:cxnSpLocks/>
          </p:cNvCxnSpPr>
          <p:nvPr/>
        </p:nvCxnSpPr>
        <p:spPr>
          <a:xfrm>
            <a:off x="0" y="711414"/>
            <a:ext cx="8359180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315BB1DC-6D2D-7EE6-9B5B-E0C8A0EDC062}"/>
              </a:ext>
            </a:extLst>
          </p:cNvPr>
          <p:cNvSpPr txBox="1">
            <a:spLocks/>
          </p:cNvSpPr>
          <p:nvPr/>
        </p:nvSpPr>
        <p:spPr>
          <a:xfrm>
            <a:off x="257758" y="-19105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Eutectic Solvents for CO</a:t>
            </a:r>
            <a:r>
              <a:rPr lang="en-US" sz="32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82685F-4677-2E43-6344-110640E32D41}"/>
              </a:ext>
            </a:extLst>
          </p:cNvPr>
          <p:cNvSpPr/>
          <p:nvPr/>
        </p:nvSpPr>
        <p:spPr>
          <a:xfrm>
            <a:off x="368380" y="1394482"/>
            <a:ext cx="5181600" cy="3784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8A52-CAA3-8C94-D527-574785926813}"/>
              </a:ext>
            </a:extLst>
          </p:cNvPr>
          <p:cNvSpPr txBox="1">
            <a:spLocks/>
          </p:cNvSpPr>
          <p:nvPr/>
        </p:nvSpPr>
        <p:spPr>
          <a:xfrm>
            <a:off x="5905500" y="1747430"/>
            <a:ext cx="6286500" cy="467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capture is necessary to reduce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emissions from burning fossil fuels, which has 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to global warming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CO2 capture by aqueous amine has drawbacks such as high energy consumption, equipment corrosion, and toxic leakage to the environment.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eutectic solvents (DESs) are promising due to their low vapor pressure, low corrosion, non- toxicity, relatively low cost, and biodegradable nature.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9430-0093-BB73-4262-3D1FCA1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1E477-865A-E32B-04A2-AD9CE4344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428618" y="153649"/>
            <a:ext cx="1763382" cy="893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4761C-8A23-26F0-F63C-9F19AA9DD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80" y="218939"/>
            <a:ext cx="1917435" cy="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CD14DB-B06D-0CBB-975C-9B90CABE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9" y="964596"/>
            <a:ext cx="2337296" cy="14616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6482E7-0107-C3AF-643C-7600C4BD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10" y="780160"/>
            <a:ext cx="2162741" cy="19488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65110B-0CEE-2E65-E5DA-FD8E12AB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2436">
            <a:off x="3669395" y="2737603"/>
            <a:ext cx="155448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E4E27A-466B-4792-6C1E-8F00CABF0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51" y="4614220"/>
            <a:ext cx="1802743" cy="16240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EE0628-3BBB-9436-36FE-04E1C918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39" y="2667849"/>
            <a:ext cx="2878570" cy="1624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81A097-3EAF-D7F8-CBB6-9E90C7503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62" t="22511" r="10278" b="16296"/>
          <a:stretch/>
        </p:blipFill>
        <p:spPr>
          <a:xfrm>
            <a:off x="5282629" y="2903700"/>
            <a:ext cx="2352170" cy="1815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5250C0-6EE8-A6D7-44DC-BB02D3906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192" y="5009222"/>
            <a:ext cx="2358007" cy="12770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9A2E4A1-5996-7C21-756E-EF7C8CDD869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0346489" y="995953"/>
            <a:ext cx="1075160" cy="4764768"/>
            <a:chOff x="10602508" y="710874"/>
            <a:chExt cx="1692655" cy="9157187"/>
          </a:xfrm>
        </p:grpSpPr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E351A1AA-FB41-3F3E-0B6D-355A78C65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2508" y="710874"/>
              <a:ext cx="1692655" cy="9157187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BF8C2-AE84-4F9A-1A16-781F6AF8A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9938" y="710874"/>
              <a:ext cx="82296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03DFE5C-B986-B71B-DD46-165B75266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7791" y="1168073"/>
              <a:ext cx="825866" cy="1828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Down Arrow 39">
            <a:extLst>
              <a:ext uri="{FF2B5EF4-FFF2-40B4-BE49-F238E27FC236}">
                <a16:creationId xmlns:a16="http://schemas.microsoft.com/office/drawing/2014/main" id="{3C4E0DF4-9542-3E44-A49A-55BFDCF5063E}"/>
              </a:ext>
            </a:extLst>
          </p:cNvPr>
          <p:cNvSpPr/>
          <p:nvPr/>
        </p:nvSpPr>
        <p:spPr>
          <a:xfrm rot="16200000">
            <a:off x="4326953" y="2956633"/>
            <a:ext cx="239363" cy="1437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87391C7-3D7A-F7DA-2DF6-701097EFC3AF}"/>
              </a:ext>
            </a:extLst>
          </p:cNvPr>
          <p:cNvSpPr txBox="1">
            <a:spLocks/>
          </p:cNvSpPr>
          <p:nvPr/>
        </p:nvSpPr>
        <p:spPr>
          <a:xfrm>
            <a:off x="7633670" y="3213195"/>
            <a:ext cx="2946685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DES can capture CO2 at low partial pressure (410ppm)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192A58-8349-154C-9C11-703BBA33D2CC}"/>
              </a:ext>
            </a:extLst>
          </p:cNvPr>
          <p:cNvGrpSpPr/>
          <p:nvPr/>
        </p:nvGrpSpPr>
        <p:grpSpPr>
          <a:xfrm>
            <a:off x="30936" y="-55775"/>
            <a:ext cx="12146203" cy="938312"/>
            <a:chOff x="0" y="-19105"/>
            <a:chExt cx="12146203" cy="938312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CEA94365-9407-BEEF-CC5B-EDA9D73DF095}"/>
                </a:ext>
              </a:extLst>
            </p:cNvPr>
            <p:cNvSpPr txBox="1">
              <a:spLocks/>
            </p:cNvSpPr>
            <p:nvPr/>
          </p:nvSpPr>
          <p:spPr>
            <a:xfrm>
              <a:off x="257758" y="-19105"/>
              <a:ext cx="8152228" cy="9383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Reactive DES for Direct Air Capture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D44DF09-DCF8-B4E2-88A4-D6FE0D83B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E8BE40-CB01-14A6-060F-63E158DB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A5951F-A0EF-49D0-A3E5-3FC92B2FC7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881CBF5-452B-1EDC-3A1C-7CE0CFA2C7EB}"/>
              </a:ext>
            </a:extLst>
          </p:cNvPr>
          <p:cNvSpPr txBox="1"/>
          <p:nvPr/>
        </p:nvSpPr>
        <p:spPr>
          <a:xfrm>
            <a:off x="-55598" y="2342897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CNP: 2-cyanopyrrolide 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A076B1-EC67-7450-B9A2-696B8AF2161E}"/>
              </a:ext>
            </a:extLst>
          </p:cNvPr>
          <p:cNvSpPr txBox="1"/>
          <p:nvPr/>
        </p:nvSpPr>
        <p:spPr>
          <a:xfrm>
            <a:off x="-55598" y="4245771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EMI: 1-ethyl-3-methylimidazolium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597CAC-82C5-4E2B-139B-59BD071F88A3}"/>
              </a:ext>
            </a:extLst>
          </p:cNvPr>
          <p:cNvSpPr txBox="1"/>
          <p:nvPr/>
        </p:nvSpPr>
        <p:spPr>
          <a:xfrm>
            <a:off x="11156219" y="969398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ABFFDD-524D-D410-69FE-653F4F140433}"/>
              </a:ext>
            </a:extLst>
          </p:cNvPr>
          <p:cNvSpPr txBox="1"/>
          <p:nvPr/>
        </p:nvSpPr>
        <p:spPr>
          <a:xfrm>
            <a:off x="-63551" y="6038234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EG: ethylene glycol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B42239-5E2D-2264-D7F2-AC5631BDB3B2}"/>
              </a:ext>
            </a:extLst>
          </p:cNvPr>
          <p:cNvSpPr txBox="1"/>
          <p:nvPr/>
        </p:nvSpPr>
        <p:spPr>
          <a:xfrm>
            <a:off x="11205896" y="189195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500842-90CF-9A08-A3D6-3F8B43D6DF76}"/>
              </a:ext>
            </a:extLst>
          </p:cNvPr>
          <p:cNvSpPr txBox="1"/>
          <p:nvPr/>
        </p:nvSpPr>
        <p:spPr>
          <a:xfrm>
            <a:off x="11302189" y="472617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0B6B5A-FF6C-2689-FA41-EE8CEFC86C89}"/>
              </a:ext>
            </a:extLst>
          </p:cNvPr>
          <p:cNvSpPr txBox="1"/>
          <p:nvPr/>
        </p:nvSpPr>
        <p:spPr>
          <a:xfrm>
            <a:off x="5166189" y="2536724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CNPC: carbamate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835E63-FCF1-BD0F-4813-65BA2B9DD518}"/>
              </a:ext>
            </a:extLst>
          </p:cNvPr>
          <p:cNvSpPr txBox="1"/>
          <p:nvPr/>
        </p:nvSpPr>
        <p:spPr>
          <a:xfrm>
            <a:off x="5304528" y="4617492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EMIC: carboxylate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AAC705-D0D2-AE34-E363-C78F6691330A}"/>
              </a:ext>
            </a:extLst>
          </p:cNvPr>
          <p:cNvSpPr txBox="1"/>
          <p:nvPr/>
        </p:nvSpPr>
        <p:spPr>
          <a:xfrm>
            <a:off x="5243343" y="6172465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EGC: carbonate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C2FB6A-3854-CA3E-4A26-0F9B052AF49D}"/>
              </a:ext>
            </a:extLst>
          </p:cNvPr>
          <p:cNvSpPr txBox="1">
            <a:spLocks/>
          </p:cNvSpPr>
          <p:nvPr/>
        </p:nvSpPr>
        <p:spPr>
          <a:xfrm>
            <a:off x="9429974" y="5593937"/>
            <a:ext cx="2905789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3B08B-82FA-CF38-049D-17AEB3532668}"/>
              </a:ext>
            </a:extLst>
          </p:cNvPr>
          <p:cNvSpPr txBox="1"/>
          <p:nvPr/>
        </p:nvSpPr>
        <p:spPr>
          <a:xfrm>
            <a:off x="738698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 </a:t>
            </a:r>
            <a:r>
              <a:rPr lang="en-US" sz="1400" dirty="0">
                <a:effectLst/>
              </a:rPr>
              <a:t>ACS Sustainable Chemistry and Engineering</a:t>
            </a:r>
            <a:r>
              <a:rPr lang="en-US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9(3), 1090-1098</a:t>
            </a:r>
            <a:endParaRPr lang="en-US" sz="1400" dirty="0">
              <a:effectLst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3A1D5B-98A3-F380-07B1-BD51F35D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499356-A383-E7E9-C594-7E40AFC5567C}"/>
              </a:ext>
            </a:extLst>
          </p:cNvPr>
          <p:cNvSpPr txBox="1">
            <a:spLocks/>
          </p:cNvSpPr>
          <p:nvPr/>
        </p:nvSpPr>
        <p:spPr>
          <a:xfrm>
            <a:off x="30936" y="-78666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34DE8-8994-DB6F-0773-06201052BCA0}"/>
              </a:ext>
            </a:extLst>
          </p:cNvPr>
          <p:cNvSpPr txBox="1"/>
          <p:nvPr/>
        </p:nvSpPr>
        <p:spPr>
          <a:xfrm>
            <a:off x="1935679" y="5305379"/>
            <a:ext cx="7900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Friederich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Pascal, et al. "Machine-learned potentials for next-generation matter simulations."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20.6 (2021): 750-761.</a:t>
            </a:r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5FD518-0261-F144-0EF8-C1421D8F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1074837"/>
            <a:ext cx="6775367" cy="414050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79AD2E-13C9-3873-BB43-8CF9B128B8AF}"/>
              </a:ext>
            </a:extLst>
          </p:cNvPr>
          <p:cNvSpPr txBox="1">
            <a:spLocks/>
          </p:cNvSpPr>
          <p:nvPr/>
        </p:nvSpPr>
        <p:spPr>
          <a:xfrm>
            <a:off x="0" y="6096486"/>
            <a:ext cx="12042048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potentials allow simulation of complex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 reactions at solvent-air interface with  solvation effect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98BD025-FA18-1CD6-9BDE-57C4D779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CC748-2159-B6DC-FCEB-4A4C46DFA2C5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821538-2961-6CB1-A1DA-B22341CB9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DD7F18-F403-6830-315F-598660E2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4E3049-4A1D-127C-6134-31690EB7FC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15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431A4-27E0-4B2D-6C59-7B44D8C8F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30190"/>
          <a:stretch/>
        </p:blipFill>
        <p:spPr bwMode="auto">
          <a:xfrm>
            <a:off x="173443" y="1203889"/>
            <a:ext cx="11845114" cy="4234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EE9A97D-25D3-55A7-C136-160DFC89D329}"/>
              </a:ext>
            </a:extLst>
          </p:cNvPr>
          <p:cNvSpPr txBox="1">
            <a:spLocks/>
          </p:cNvSpPr>
          <p:nvPr/>
        </p:nvSpPr>
        <p:spPr>
          <a:xfrm>
            <a:off x="351692" y="19108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Potential Development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F455A01-F427-CEBF-B87D-5CC81CA8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C8EE37-24C8-2428-F685-84961EC21706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4BC1F-7BA2-36C4-7466-7B6DE598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A65D0-FE63-E3C6-D7C5-BDA8ECBB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3CC0D-8DF3-B250-0A05-E50FC9BAFF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BCC52A-E632-955D-134C-931FFA265625}"/>
              </a:ext>
            </a:extLst>
          </p:cNvPr>
          <p:cNvGraphicFramePr/>
          <p:nvPr/>
        </p:nvGraphicFramePr>
        <p:xfrm>
          <a:off x="1856947" y="5637019"/>
          <a:ext cx="3873293" cy="108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B34DF3-DD87-27EE-62A0-56D8BB1A3D3D}"/>
              </a:ext>
            </a:extLst>
          </p:cNvPr>
          <p:cNvGraphicFramePr/>
          <p:nvPr/>
        </p:nvGraphicFramePr>
        <p:xfrm>
          <a:off x="9197288" y="5451088"/>
          <a:ext cx="2821269" cy="1270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37CF696-E616-D3D9-D2EC-DF241968F3C6}"/>
              </a:ext>
            </a:extLst>
          </p:cNvPr>
          <p:cNvGraphicFramePr/>
          <p:nvPr/>
        </p:nvGraphicFramePr>
        <p:xfrm>
          <a:off x="5435445" y="5451088"/>
          <a:ext cx="3469950" cy="128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E5C86BF-7AE8-51DC-74D1-C995850CE25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71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2787047" y="1484427"/>
            <a:ext cx="983642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[EMI][CNP]:EG = 1:2 (6 EMI, 6 CNP and 12 EG molecules)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1, 5, and 10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molecules, 1, 5 reaction products (CNPC, EMIC, EGC)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Interface: ~2x2x2 nm slab of DES with 2 nm thick vacuum on both sides.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3C3A7D3-05C6-4475-22B6-AB386902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9D46B-02FB-A9F4-A639-580383298D4B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BC917D-EECD-68C2-F046-A0C6B3F13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7AE4AF-8CD2-462A-E343-4129A2A6C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53DF9C-5EF1-C15B-4947-85C82716F2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736AE6-EEDA-118F-F761-06BE7AFA481D}"/>
              </a:ext>
            </a:extLst>
          </p:cNvPr>
          <p:cNvSpPr txBox="1">
            <a:spLocks/>
          </p:cNvSpPr>
          <p:nvPr/>
        </p:nvSpPr>
        <p:spPr>
          <a:xfrm>
            <a:off x="1121669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Database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0FB963-B0BC-095C-F262-EB496087BF6B}"/>
              </a:ext>
            </a:extLst>
          </p:cNvPr>
          <p:cNvGrpSpPr/>
          <p:nvPr/>
        </p:nvGrpSpPr>
        <p:grpSpPr>
          <a:xfrm>
            <a:off x="30936" y="0"/>
            <a:ext cx="1014363" cy="1014363"/>
            <a:chOff x="5081637" y="272978"/>
            <a:chExt cx="1014363" cy="1014363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4A9C5EF0-162D-66E3-5E72-017CF0586BE6}"/>
                </a:ext>
              </a:extLst>
            </p:cNvPr>
            <p:cNvSpPr/>
            <p:nvPr/>
          </p:nvSpPr>
          <p:spPr>
            <a:xfrm>
              <a:off x="5081637" y="272978"/>
              <a:ext cx="1014363" cy="101436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Database">
              <a:extLst>
                <a:ext uri="{FF2B5EF4-FFF2-40B4-BE49-F238E27FC236}">
                  <a16:creationId xmlns:a16="http://schemas.microsoft.com/office/drawing/2014/main" id="{6CC82A1D-F119-4F1B-6A62-8D06DA637CFE}"/>
                </a:ext>
              </a:extLst>
            </p:cNvPr>
            <p:cNvSpPr/>
            <p:nvPr/>
          </p:nvSpPr>
          <p:spPr>
            <a:xfrm>
              <a:off x="5297812" y="489154"/>
              <a:ext cx="582011" cy="582011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13AD497-1542-DCFB-EAB8-00AB109F4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49" y="4050065"/>
            <a:ext cx="3792802" cy="1478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45CC-8F19-9D85-8F7E-281B4E8F9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60" y="1227921"/>
            <a:ext cx="2289635" cy="2444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2910BA-5CB4-7C91-3BA6-D4CCE2820FA5}"/>
              </a:ext>
            </a:extLst>
          </p:cNvPr>
          <p:cNvSpPr txBox="1"/>
          <p:nvPr/>
        </p:nvSpPr>
        <p:spPr>
          <a:xfrm>
            <a:off x="4287864" y="3429000"/>
            <a:ext cx="7118467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molecular dynamics using OPLS-AA force field to generate initial configurations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Ab-initio simulations at 300-1000K and well-tempered meta-dynamics to collect more configurations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potential energy and atomic forces for collected structures at DFT level of theory ﻿(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molopt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-DZVP basis set and GTH pseudopotential)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B3A65A-C1E6-AFB8-9025-7D4BF543C5BE}"/>
              </a:ext>
            </a:extLst>
          </p:cNvPr>
          <p:cNvSpPr txBox="1"/>
          <p:nvPr/>
        </p:nvSpPr>
        <p:spPr>
          <a:xfrm>
            <a:off x="916582" y="3761148"/>
            <a:ext cx="95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6DDBE-CB5E-12EA-3B6B-0EE88F008646}"/>
              </a:ext>
            </a:extLst>
          </p:cNvPr>
          <p:cNvSpPr txBox="1"/>
          <p:nvPr/>
        </p:nvSpPr>
        <p:spPr>
          <a:xfrm>
            <a:off x="605749" y="5646272"/>
            <a:ext cx="18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D2AB56-C403-844C-B651-72533EC8CBB0}"/>
              </a:ext>
            </a:extLst>
          </p:cNvPr>
          <p:cNvSpPr txBox="1"/>
          <p:nvPr/>
        </p:nvSpPr>
        <p:spPr>
          <a:xfrm>
            <a:off x="3113729" y="980883"/>
            <a:ext cx="416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configurations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48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5544312" y="3429000"/>
            <a:ext cx="6751368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environment descriptor: 8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radius, smooth-edition, angular-radial descriptors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neural networks: 3 layers of 600x600x600 ﻿neurons.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model with the best performance will be selected to run DPMD simulations.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F2D5E2-12C1-296D-A96C-4A5FD0BB5F6E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A503D5-1880-FE05-523C-B1E810B2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BA0622-5534-AA1B-4CAB-2B762883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687EAFE-9AB0-D54B-BBC4-D49BC40F6FF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50F9BE6-AA1F-270B-4FBB-169C659A009C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and Validate Deep Potential Model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2B66F05E-0F0D-A045-209F-1FAC2DBA58A6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2E4C53BB-95CC-32EB-1A51-AA9EF3C6DFC6}"/>
              </a:ext>
            </a:extLst>
          </p:cNvPr>
          <p:cNvSpPr/>
          <p:nvPr/>
        </p:nvSpPr>
        <p:spPr>
          <a:xfrm>
            <a:off x="197221" y="138775"/>
            <a:ext cx="554513" cy="54423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F108B5-A3DE-4DA0-114D-E77BF6F0FF5D}"/>
              </a:ext>
            </a:extLst>
          </p:cNvPr>
          <p:cNvGrpSpPr/>
          <p:nvPr/>
        </p:nvGrpSpPr>
        <p:grpSpPr>
          <a:xfrm>
            <a:off x="0" y="1205327"/>
            <a:ext cx="5410200" cy="4689344"/>
            <a:chOff x="3390900" y="1470162"/>
            <a:chExt cx="5410200" cy="468934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6A306AE-AC69-2B82-E7DC-37CABCF07E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5" t="-262" r="-625" b="262"/>
            <a:stretch/>
          </p:blipFill>
          <p:spPr bwMode="auto">
            <a:xfrm>
              <a:off x="3390900" y="1470162"/>
              <a:ext cx="5410200" cy="468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6A6311-D2F9-435A-A7A2-AA53C0CE7017}"/>
                </a:ext>
              </a:extLst>
            </p:cNvPr>
            <p:cNvSpPr/>
            <p:nvPr/>
          </p:nvSpPr>
          <p:spPr>
            <a:xfrm>
              <a:off x="3728852" y="1662545"/>
              <a:ext cx="481674" cy="451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1B3457-6672-EF1F-94AF-BE8720B6CA23}"/>
              </a:ext>
            </a:extLst>
          </p:cNvPr>
          <p:cNvGrpSpPr/>
          <p:nvPr/>
        </p:nvGrpSpPr>
        <p:grpSpPr>
          <a:xfrm>
            <a:off x="6249686" y="979347"/>
            <a:ext cx="5765639" cy="2490675"/>
            <a:chOff x="5891188" y="979347"/>
            <a:chExt cx="5765639" cy="24906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8F79E9-5BF8-8874-9B54-EB6E01A11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1" t="28722" b="35502"/>
            <a:stretch/>
          </p:blipFill>
          <p:spPr bwMode="auto">
            <a:xfrm>
              <a:off x="6044378" y="979347"/>
              <a:ext cx="5612449" cy="2490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8B16E2-F86B-CDCB-C136-2D4A4BB67A31}"/>
                </a:ext>
              </a:extLst>
            </p:cNvPr>
            <p:cNvSpPr/>
            <p:nvPr/>
          </p:nvSpPr>
          <p:spPr>
            <a:xfrm>
              <a:off x="5891188" y="1205327"/>
              <a:ext cx="946368" cy="923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ADCC6C7-0419-D385-9034-7240DBC67138}"/>
              </a:ext>
            </a:extLst>
          </p:cNvPr>
          <p:cNvSpPr/>
          <p:nvPr/>
        </p:nvSpPr>
        <p:spPr>
          <a:xfrm>
            <a:off x="5544312" y="1979344"/>
            <a:ext cx="1295877" cy="7600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Energy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3FF3-429E-8A24-3E97-B6525AB2C7AE}"/>
              </a:ext>
            </a:extLst>
          </p:cNvPr>
          <p:cNvSpPr txBox="1"/>
          <p:nvPr/>
        </p:nvSpPr>
        <p:spPr>
          <a:xfrm>
            <a:off x="1095849" y="796635"/>
            <a:ext cx="416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Learning Scheme</a:t>
            </a:r>
            <a:endParaRPr lang="en-US" sz="2400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56012C3-C093-6F69-909A-EC1F8F0677B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0D7C2-7047-F371-F6BE-D55DE9861B56}"/>
              </a:ext>
            </a:extLst>
          </p:cNvPr>
          <p:cNvSpPr txBox="1"/>
          <p:nvPr/>
        </p:nvSpPr>
        <p:spPr>
          <a:xfrm>
            <a:off x="83710" y="6145468"/>
            <a:ext cx="5326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Nan, et al. 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Physical Chemistry C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124.30 (2020): 16278-16288.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8260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F29AED-2FF5-A059-050A-A08A906FBA93}"/>
              </a:ext>
            </a:extLst>
          </p:cNvPr>
          <p:cNvGraphicFramePr>
            <a:graphicFrameLocks noGrp="1"/>
          </p:cNvGraphicFramePr>
          <p:nvPr/>
        </p:nvGraphicFramePr>
        <p:xfrm>
          <a:off x="1358888" y="866755"/>
          <a:ext cx="8778240" cy="1499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9680">
                  <a:extLst>
                    <a:ext uri="{9D8B030D-6E8A-4147-A177-3AD203B41FA5}">
                      <a16:colId xmlns:a16="http://schemas.microsoft.com/office/drawing/2014/main" val="3913646719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87519412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648965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Dataset size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Bulk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286708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Initial configs from MD and AIMD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17310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5157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9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Active learning explored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18893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35946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5EDD684F-F34E-99AE-9A66-DA2022C60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"/>
          <a:stretch/>
        </p:blipFill>
        <p:spPr>
          <a:xfrm>
            <a:off x="428916" y="2664889"/>
            <a:ext cx="4950803" cy="3300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CC6D7-3522-6BB9-5DD4-CA36E4FA5D0F}"/>
              </a:ext>
            </a:extLst>
          </p:cNvPr>
          <p:cNvSpPr txBox="1"/>
          <p:nvPr/>
        </p:nvSpPr>
        <p:spPr>
          <a:xfrm>
            <a:off x="5394581" y="2770094"/>
            <a:ext cx="6797419" cy="280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weights and biases by ﻿the stochastic gradient descent method for minimizing atomic energy and force ﻿errors.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model with energy error of 2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/atom and force error of 0.3 eV/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 iteration step can reduce force error to ~0.1 eV/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EE39A6C-7CDA-7E16-3C45-6D22BFF8536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5C9368-F395-FA2F-86CE-2F891293A809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2AF1ED-6EBC-25FB-5D1E-359DB92D0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E751A8-31DD-7640-BE7D-CD7D59737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7F46F1-7F5F-9898-932A-172E10665F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319E58F9-4F65-BC7F-889B-244F26F5FDEC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and Validate Deep Potential Model</a:t>
            </a:r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E17B73CB-7BDC-7F03-2423-09A62942A54C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 descr="Checkmark">
            <a:extLst>
              <a:ext uri="{FF2B5EF4-FFF2-40B4-BE49-F238E27FC236}">
                <a16:creationId xmlns:a16="http://schemas.microsoft.com/office/drawing/2014/main" id="{8B0C4076-C176-4415-5374-A1B7D82A570C}"/>
              </a:ext>
            </a:extLst>
          </p:cNvPr>
          <p:cNvSpPr/>
          <p:nvPr/>
        </p:nvSpPr>
        <p:spPr>
          <a:xfrm>
            <a:off x="197221" y="138775"/>
            <a:ext cx="554513" cy="54423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459F7-D0F3-2B30-2EF5-78CF084794F3}"/>
              </a:ext>
            </a:extLst>
          </p:cNvPr>
          <p:cNvSpPr txBox="1"/>
          <p:nvPr/>
        </p:nvSpPr>
        <p:spPr>
          <a:xfrm>
            <a:off x="428916" y="5979600"/>
            <a:ext cx="6995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and energy errors after 100k steps</a:t>
            </a:r>
          </a:p>
        </p:txBody>
      </p:sp>
    </p:spTree>
    <p:extLst>
      <p:ext uri="{BB962C8B-B14F-4D97-AF65-F5344CB8AC3E}">
        <p14:creationId xmlns:p14="http://schemas.microsoft.com/office/powerpoint/2010/main" val="2577541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2661390" y="1550353"/>
            <a:ext cx="955548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well-tempered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metadynamics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simulations with the Deep Potential  at 300K.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free energy surfaces (FESs) are constructed for the bonding distance of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three DES components: CNPC, EMIC and EGC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025F9-07D7-4111-4B0D-8192DF1FCED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8CC1EC-316B-A8DA-C912-5F29FFA2A28B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086C38-E8FA-478A-70D0-8D89F3F2D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DAB6E7-E04B-73C3-8EAD-093A3BCF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B8F87B-2563-F340-B96D-3995EF892B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D0D39B0-6127-AE8E-9F88-8ECB96DE9178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1FA6014-E542-FA05-1FB5-6DF897D64F96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Gears">
            <a:extLst>
              <a:ext uri="{FF2B5EF4-FFF2-40B4-BE49-F238E27FC236}">
                <a16:creationId xmlns:a16="http://schemas.microsoft.com/office/drawing/2014/main" id="{B1001D13-5586-FD78-63BA-5CB935EA604B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50D5B-83B2-F4AB-B425-15241F1B0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76326"/>
            <a:ext cx="5007646" cy="1952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73AAE-0CFF-E548-F956-369EC1483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61" y="974657"/>
            <a:ext cx="2646529" cy="2825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15541-16E8-2F64-54D1-F363EE79E90C}"/>
              </a:ext>
            </a:extLst>
          </p:cNvPr>
          <p:cNvSpPr txBox="1"/>
          <p:nvPr/>
        </p:nvSpPr>
        <p:spPr>
          <a:xfrm>
            <a:off x="740187" y="3835817"/>
            <a:ext cx="95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DF9A7-3548-26B3-0522-FF65D410DF15}"/>
              </a:ext>
            </a:extLst>
          </p:cNvPr>
          <p:cNvSpPr txBox="1"/>
          <p:nvPr/>
        </p:nvSpPr>
        <p:spPr>
          <a:xfrm>
            <a:off x="1062294" y="6139418"/>
            <a:ext cx="18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6A302-82D1-E93B-2EC1-AF4B43E2B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897" y="3097074"/>
            <a:ext cx="1970947" cy="1776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FC193F-0C4F-79CC-9C76-2C9A791A4F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62" t="22511" r="10278" b="16296"/>
          <a:stretch/>
        </p:blipFill>
        <p:spPr>
          <a:xfrm>
            <a:off x="7287660" y="3031567"/>
            <a:ext cx="2357652" cy="1820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AD5833-2A67-7C11-69D8-BE991301BD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245" y="3271495"/>
            <a:ext cx="2343893" cy="12693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6E4A7F-E46E-8F28-08AA-711E06E6CAB7}"/>
              </a:ext>
            </a:extLst>
          </p:cNvPr>
          <p:cNvSpPr txBox="1"/>
          <p:nvPr/>
        </p:nvSpPr>
        <p:spPr>
          <a:xfrm>
            <a:off x="5737146" y="4786282"/>
            <a:ext cx="175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3BFFC-D3BA-B942-75E6-14BC79231935}"/>
              </a:ext>
            </a:extLst>
          </p:cNvPr>
          <p:cNvSpPr txBox="1"/>
          <p:nvPr/>
        </p:nvSpPr>
        <p:spPr>
          <a:xfrm>
            <a:off x="8120141" y="4786282"/>
            <a:ext cx="170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1C023A-35B5-4947-6AC7-2485C4F65F96}"/>
              </a:ext>
            </a:extLst>
          </p:cNvPr>
          <p:cNvSpPr txBox="1"/>
          <p:nvPr/>
        </p:nvSpPr>
        <p:spPr>
          <a:xfrm>
            <a:off x="10383921" y="4751449"/>
            <a:ext cx="147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</p:spTree>
    <p:extLst>
      <p:ext uri="{BB962C8B-B14F-4D97-AF65-F5344CB8AC3E}">
        <p14:creationId xmlns:p14="http://schemas.microsoft.com/office/powerpoint/2010/main" val="288593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814BA9-F27F-2BF2-BA61-CA5F969F3C95}"/>
              </a:ext>
            </a:extLst>
          </p:cNvPr>
          <p:cNvSpPr txBox="1">
            <a:spLocks/>
          </p:cNvSpPr>
          <p:nvPr/>
        </p:nvSpPr>
        <p:spPr>
          <a:xfrm>
            <a:off x="311256" y="730303"/>
            <a:ext cx="11880744" cy="318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novel catalytic method for low-energy CO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63210-9E8F-C4F3-60E0-0A00ECC37E0E}"/>
              </a:ext>
            </a:extLst>
          </p:cNvPr>
          <p:cNvSpPr txBox="1"/>
          <p:nvPr/>
        </p:nvSpPr>
        <p:spPr>
          <a:xfrm>
            <a:off x="927915" y="3920136"/>
            <a:ext cx="10921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Samir Budhathoki a, Manh Tien </a:t>
            </a:r>
            <a:r>
              <a:rPr lang="en-US" b="1" dirty="0" err="1"/>
              <a:t>Nguyenb</a:t>
            </a:r>
            <a:r>
              <a:rPr lang="en-US" b="1" dirty="0"/>
              <a:t>, Qinghua Lai c, </a:t>
            </a:r>
            <a:r>
              <a:rPr lang="en-US" b="1" dirty="0" err="1"/>
              <a:t>Xuejing</a:t>
            </a:r>
            <a:r>
              <a:rPr lang="en-US" b="1" dirty="0"/>
              <a:t> Kanga, Sean X. Tanga,</a:t>
            </a:r>
          </a:p>
          <a:p>
            <a:r>
              <a:rPr lang="en-US" b="1" dirty="0"/>
              <a:t>Zhe Chena, Kevin </a:t>
            </a:r>
            <a:r>
              <a:rPr lang="en-US" b="1" dirty="0" err="1"/>
              <a:t>Jayaatmajac</a:t>
            </a:r>
            <a:r>
              <a:rPr lang="en-US" b="1" dirty="0"/>
              <a:t>, Ramhari </a:t>
            </a:r>
            <a:r>
              <a:rPr lang="en-US" b="1" dirty="0" err="1"/>
              <a:t>Panerua</a:t>
            </a:r>
            <a:r>
              <a:rPr lang="en-US" b="1" dirty="0"/>
              <a:t>, </a:t>
            </a:r>
            <a:r>
              <a:rPr lang="en-US" b="1" dirty="0" err="1"/>
              <a:t>Hertanto</a:t>
            </a:r>
            <a:r>
              <a:rPr lang="en-US" b="1" dirty="0"/>
              <a:t> </a:t>
            </a:r>
            <a:r>
              <a:rPr lang="en-US" b="1" dirty="0" err="1"/>
              <a:t>Adidharmac</a:t>
            </a:r>
            <a:r>
              <a:rPr lang="en-US" b="1" dirty="0"/>
              <a:t>, Yuhua Duanb*,</a:t>
            </a:r>
          </a:p>
          <a:p>
            <a:r>
              <a:rPr lang="en-US" b="1" dirty="0"/>
              <a:t>Maohong Fan </a:t>
            </a:r>
            <a:r>
              <a:rPr lang="en-US" b="1" dirty="0" err="1"/>
              <a:t>d,e</a:t>
            </a:r>
            <a:r>
              <a:rPr lang="en-US" b="1" dirty="0"/>
              <a:t>*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/>
              <a:t>a Department of Energy &amp; Petroleum Engineering, University of Wyoming, Laramie, WY 82071, USA</a:t>
            </a:r>
          </a:p>
          <a:p>
            <a:r>
              <a:rPr lang="en-US" i="1" dirty="0"/>
              <a:t>b National Energy Technology Laboratory, United States Department of Energy, Pittsburgh, PA, 15236, USA</a:t>
            </a:r>
          </a:p>
          <a:p>
            <a:r>
              <a:rPr lang="en-US" i="1" dirty="0"/>
              <a:t>c Department of Chemical &amp; Biomedical Engineering, University of Wyoming, Laramie, WY 82071, USA</a:t>
            </a:r>
          </a:p>
          <a:p>
            <a:r>
              <a:rPr lang="en-US" i="1" dirty="0"/>
              <a:t>d College of Engineering and Physical Science, and School of Energy Resources, University of Wyoming, Laramie,</a:t>
            </a:r>
          </a:p>
          <a:p>
            <a:r>
              <a:rPr lang="en-US" i="1" dirty="0"/>
              <a:t>WY, 82071, USA</a:t>
            </a:r>
          </a:p>
          <a:p>
            <a:r>
              <a:rPr lang="en-US" i="1" dirty="0"/>
              <a:t>eCollege of Engineering, Georgia Institute of Technology, Atlanta, GA 30332, USA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13ED-D6F9-CB4E-3EFC-B4F40BCD6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74" y="136525"/>
            <a:ext cx="2307273" cy="91797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9CEDDFB-9D95-621F-B949-CEC2196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8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55266-EEEE-DB41-5D14-CCBBE602F018}"/>
              </a:ext>
            </a:extLst>
          </p:cNvPr>
          <p:cNvSpPr txBox="1"/>
          <p:nvPr/>
        </p:nvSpPr>
        <p:spPr>
          <a:xfrm>
            <a:off x="3900854" y="133756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Proton transfer observations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4F46B-03DC-E8D8-095E-E48B9B70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5" y="2540045"/>
            <a:ext cx="4751748" cy="2626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4BB49-D218-6F28-93C9-C0EFEA54E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06" y="2332876"/>
            <a:ext cx="4897140" cy="3040562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50AB94-7E9F-63EC-10D4-C3FABAAA3D6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C5AC8E-34D8-A58F-6397-41546B1FF1AF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D4A395-A7BB-E0ED-6709-85DF8A0FA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992E57-1192-A666-0B37-29381DAA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436365-2FCA-4F65-8C4F-DE4A48C88CC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28992A3-0804-784A-1A8F-406045A7C561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8EFD906-CCEE-7539-918E-B09A745EDC89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70D8E31A-BF44-9467-9705-15283222C8DD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106C6-FD33-162B-7731-8828A408C053}"/>
              </a:ext>
            </a:extLst>
          </p:cNvPr>
          <p:cNvSpPr txBox="1"/>
          <p:nvPr/>
        </p:nvSpPr>
        <p:spPr>
          <a:xfrm>
            <a:off x="1671367" y="5410157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EG to 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B7558-1440-D9E8-D800-3D6E80AA0326}"/>
              </a:ext>
            </a:extLst>
          </p:cNvPr>
          <p:cNvSpPr txBox="1"/>
          <p:nvPr/>
        </p:nvSpPr>
        <p:spPr>
          <a:xfrm>
            <a:off x="7453074" y="5410156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EG to CNP</a:t>
            </a:r>
          </a:p>
        </p:txBody>
      </p:sp>
    </p:spTree>
    <p:extLst>
      <p:ext uri="{BB962C8B-B14F-4D97-AF65-F5344CB8AC3E}">
        <p14:creationId xmlns:p14="http://schemas.microsoft.com/office/powerpoint/2010/main" val="27074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BE1A8E4-F69A-0DD4-BE28-D230B97B18BA}"/>
              </a:ext>
            </a:extLst>
          </p:cNvPr>
          <p:cNvGrpSpPr/>
          <p:nvPr/>
        </p:nvGrpSpPr>
        <p:grpSpPr>
          <a:xfrm>
            <a:off x="1178374" y="-139269"/>
            <a:ext cx="9539208" cy="4254184"/>
            <a:chOff x="128790" y="1914495"/>
            <a:chExt cx="9539208" cy="4254184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735EF6B-2FA1-664E-D11B-B0CF18F1E542}"/>
                </a:ext>
              </a:extLst>
            </p:cNvPr>
            <p:cNvSpPr/>
            <p:nvPr/>
          </p:nvSpPr>
          <p:spPr>
            <a:xfrm>
              <a:off x="128790" y="1914495"/>
              <a:ext cx="9539208" cy="4254184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D4B26-1A72-2794-8C87-D9E51585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92" y="3117274"/>
              <a:ext cx="1995487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608782-C5C7-8597-67C5-4A0A1227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882" y="3127187"/>
              <a:ext cx="2132221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29885-80F4-25D3-98C6-EE7A5789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16" y="3117274"/>
              <a:ext cx="216718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B3E3CE-F87D-9C70-C49A-51AA173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3540" y="3127187"/>
              <a:ext cx="2087169" cy="1828800"/>
            </a:xfrm>
            <a:prstGeom prst="rect">
              <a:avLst/>
            </a:prstGeom>
          </p:spPr>
        </p:pic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7811451-1655-268F-3D7A-BEF083C151C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50B0E-C972-E1EA-DF4F-499B9D8D4D50}"/>
              </a:ext>
            </a:extLst>
          </p:cNvPr>
          <p:cNvSpPr txBox="1"/>
          <p:nvPr/>
        </p:nvSpPr>
        <p:spPr>
          <a:xfrm>
            <a:off x="62031" y="155000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EABCD4-3DF1-292D-31CC-B3B7A32E6F03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90EBF6-014A-045A-FD32-F2A12C2E2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1DD8E1-3575-7799-F181-776DE1C8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47AD5D-E7E4-EAB5-F6E6-21F510CE0C7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668BEE0-2A53-7844-BF68-D791A15EB146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35D5F7DF-0721-2FA7-39B2-D69DBB0F17C9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Gears">
            <a:extLst>
              <a:ext uri="{FF2B5EF4-FFF2-40B4-BE49-F238E27FC236}">
                <a16:creationId xmlns:a16="http://schemas.microsoft.com/office/drawing/2014/main" id="{DA7B50F3-650B-7F2F-91E3-5E568EB8512A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B6D238-945F-90C0-3977-505FCCA3263E}"/>
              </a:ext>
            </a:extLst>
          </p:cNvPr>
          <p:cNvGrpSpPr/>
          <p:nvPr/>
        </p:nvGrpSpPr>
        <p:grpSpPr>
          <a:xfrm>
            <a:off x="1178373" y="2011673"/>
            <a:ext cx="9539208" cy="3983518"/>
            <a:chOff x="377524" y="2515354"/>
            <a:chExt cx="9539208" cy="3983518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DEA6B58E-F3A7-134D-3D9D-0132F3B0179C}"/>
                </a:ext>
              </a:extLst>
            </p:cNvPr>
            <p:cNvSpPr/>
            <p:nvPr/>
          </p:nvSpPr>
          <p:spPr>
            <a:xfrm>
              <a:off x="377524" y="2515354"/>
              <a:ext cx="9539208" cy="3983518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4D5581-5C8C-6075-F9C5-8B920360E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55"/>
            <a:stretch/>
          </p:blipFill>
          <p:spPr>
            <a:xfrm>
              <a:off x="544827" y="3549763"/>
              <a:ext cx="1995487" cy="17320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FF8BE5-91B1-51C7-3645-18DA6D22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6283" y="3619233"/>
              <a:ext cx="2271258" cy="16366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B84188-6562-163F-9056-7612A2A4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3422" y="3622520"/>
              <a:ext cx="1945837" cy="16462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0E0495-94ED-1A60-C344-0639BCFB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45050" y="3645661"/>
              <a:ext cx="1744565" cy="164628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5265C1-350B-CE46-75D3-90F257B733BB}"/>
              </a:ext>
            </a:extLst>
          </p:cNvPr>
          <p:cNvGrpSpPr/>
          <p:nvPr/>
        </p:nvGrpSpPr>
        <p:grpSpPr>
          <a:xfrm>
            <a:off x="1178372" y="3836468"/>
            <a:ext cx="9539208" cy="3983518"/>
            <a:chOff x="1742897" y="2344377"/>
            <a:chExt cx="9539208" cy="3983518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B5033709-AE81-1877-F164-D3B950B060DE}"/>
                </a:ext>
              </a:extLst>
            </p:cNvPr>
            <p:cNvSpPr/>
            <p:nvPr/>
          </p:nvSpPr>
          <p:spPr>
            <a:xfrm>
              <a:off x="1742897" y="2344377"/>
              <a:ext cx="9539208" cy="3983518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9D5B4D-1D37-F93D-C4F6-FF4E4C092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13192"/>
            <a:stretch/>
          </p:blipFill>
          <p:spPr>
            <a:xfrm>
              <a:off x="1910201" y="3429000"/>
              <a:ext cx="2057931" cy="1828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D12F3F2-B5AE-0FE3-9F04-E509D960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2991" y="3429000"/>
              <a:ext cx="2368353" cy="1828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7F0B243-3223-FB8F-9E59-EA29461B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91067" y="3429000"/>
              <a:ext cx="2089685" cy="1828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EBADBA7-4ACC-368E-D7BB-086FF102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31907" y="3393196"/>
              <a:ext cx="1922911" cy="182880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C87EC76-48EC-7AEF-CF46-ED60FE2EEB34}"/>
              </a:ext>
            </a:extLst>
          </p:cNvPr>
          <p:cNvSpPr txBox="1"/>
          <p:nvPr/>
        </p:nvSpPr>
        <p:spPr>
          <a:xfrm>
            <a:off x="120068" y="350345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4DBC0-3804-56C4-48D0-0CFBC50918DA}"/>
              </a:ext>
            </a:extLst>
          </p:cNvPr>
          <p:cNvSpPr txBox="1"/>
          <p:nvPr/>
        </p:nvSpPr>
        <p:spPr>
          <a:xfrm>
            <a:off x="100537" y="554471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</p:spTree>
    <p:extLst>
      <p:ext uri="{BB962C8B-B14F-4D97-AF65-F5344CB8AC3E}">
        <p14:creationId xmlns:p14="http://schemas.microsoft.com/office/powerpoint/2010/main" val="663151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B1A902C-B665-84BA-FC7C-F42BB164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52" y="1227735"/>
            <a:ext cx="5486400" cy="36576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1BEE77-AF89-71BB-F051-BD8DF366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4" y="1354344"/>
            <a:ext cx="5486400" cy="3657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1E14B-EC6E-1C63-8F16-332B321A83AD}"/>
              </a:ext>
            </a:extLst>
          </p:cNvPr>
          <p:cNvSpPr/>
          <p:nvPr/>
        </p:nvSpPr>
        <p:spPr>
          <a:xfrm>
            <a:off x="3728852" y="1579419"/>
            <a:ext cx="1935678" cy="111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EC43CC-D63C-6AEA-A12F-A039B715B45F}"/>
              </a:ext>
            </a:extLst>
          </p:cNvPr>
          <p:cNvCxnSpPr>
            <a:cxnSpLocks/>
          </p:cNvCxnSpPr>
          <p:nvPr/>
        </p:nvCxnSpPr>
        <p:spPr>
          <a:xfrm flipH="1">
            <a:off x="1258784" y="3334000"/>
            <a:ext cx="4405746" cy="3236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9E30CEC-C7E9-A88F-A680-49A06183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9" t="6531" r="4567" b="62300"/>
          <a:stretch/>
        </p:blipFill>
        <p:spPr>
          <a:xfrm>
            <a:off x="4036898" y="1665811"/>
            <a:ext cx="1565389" cy="894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A7E3B9-F0EC-9497-7ABA-A9DEA697F77B}"/>
              </a:ext>
            </a:extLst>
          </p:cNvPr>
          <p:cNvCxnSpPr>
            <a:cxnSpLocks/>
          </p:cNvCxnSpPr>
          <p:nvPr/>
        </p:nvCxnSpPr>
        <p:spPr>
          <a:xfrm flipV="1">
            <a:off x="3396343" y="2125685"/>
            <a:ext cx="0" cy="124068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2C239B-B592-D521-93C0-80FD643BA600}"/>
              </a:ext>
            </a:extLst>
          </p:cNvPr>
          <p:cNvCxnSpPr>
            <a:cxnSpLocks/>
          </p:cNvCxnSpPr>
          <p:nvPr/>
        </p:nvCxnSpPr>
        <p:spPr>
          <a:xfrm flipV="1">
            <a:off x="3584370" y="2093318"/>
            <a:ext cx="0" cy="124068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DF7A0D-411F-195F-CD52-FDBFF4E1B4A7}"/>
              </a:ext>
            </a:extLst>
          </p:cNvPr>
          <p:cNvCxnSpPr>
            <a:cxnSpLocks/>
          </p:cNvCxnSpPr>
          <p:nvPr/>
        </p:nvCxnSpPr>
        <p:spPr>
          <a:xfrm flipV="1">
            <a:off x="3801044" y="1816926"/>
            <a:ext cx="0" cy="151707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7DC27A-F0B6-3617-D9B6-313094001411}"/>
              </a:ext>
            </a:extLst>
          </p:cNvPr>
          <p:cNvCxnSpPr>
            <a:cxnSpLocks/>
          </p:cNvCxnSpPr>
          <p:nvPr/>
        </p:nvCxnSpPr>
        <p:spPr>
          <a:xfrm flipH="1">
            <a:off x="2339652" y="2096164"/>
            <a:ext cx="128587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634C2-6A24-C3E6-D75B-FDF5DB1D61A2}"/>
              </a:ext>
            </a:extLst>
          </p:cNvPr>
          <p:cNvCxnSpPr>
            <a:cxnSpLocks/>
          </p:cNvCxnSpPr>
          <p:nvPr/>
        </p:nvCxnSpPr>
        <p:spPr>
          <a:xfrm flipH="1">
            <a:off x="2339652" y="1856862"/>
            <a:ext cx="146139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74C93A4-E067-C616-D566-359673B4D21D}"/>
              </a:ext>
            </a:extLst>
          </p:cNvPr>
          <p:cNvSpPr/>
          <p:nvPr/>
        </p:nvSpPr>
        <p:spPr>
          <a:xfrm>
            <a:off x="9797874" y="1397196"/>
            <a:ext cx="1935678" cy="111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CBEE4C-E877-C4A3-DF23-B1FBAC475B6D}"/>
              </a:ext>
            </a:extLst>
          </p:cNvPr>
          <p:cNvCxnSpPr>
            <a:cxnSpLocks/>
          </p:cNvCxnSpPr>
          <p:nvPr/>
        </p:nvCxnSpPr>
        <p:spPr>
          <a:xfrm flipH="1">
            <a:off x="7401480" y="3022167"/>
            <a:ext cx="4405746" cy="3236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182F22-A459-6E0A-9077-48786D07DB82}"/>
              </a:ext>
            </a:extLst>
          </p:cNvPr>
          <p:cNvCxnSpPr>
            <a:cxnSpLocks/>
          </p:cNvCxnSpPr>
          <p:nvPr/>
        </p:nvCxnSpPr>
        <p:spPr>
          <a:xfrm flipV="1">
            <a:off x="9510904" y="2405576"/>
            <a:ext cx="0" cy="63262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BAEB68-6358-1C16-10A8-1A507156610F}"/>
              </a:ext>
            </a:extLst>
          </p:cNvPr>
          <p:cNvCxnSpPr>
            <a:cxnSpLocks/>
          </p:cNvCxnSpPr>
          <p:nvPr/>
        </p:nvCxnSpPr>
        <p:spPr>
          <a:xfrm flipV="1">
            <a:off x="9698931" y="2405576"/>
            <a:ext cx="0" cy="6002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B5A8A-EAED-1347-1039-BEE21C07301B}"/>
              </a:ext>
            </a:extLst>
          </p:cNvPr>
          <p:cNvCxnSpPr>
            <a:cxnSpLocks/>
          </p:cNvCxnSpPr>
          <p:nvPr/>
        </p:nvCxnSpPr>
        <p:spPr>
          <a:xfrm flipV="1">
            <a:off x="9915605" y="1915400"/>
            <a:ext cx="0" cy="109043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F9A5A0-B529-3992-1C56-6AA6E7057D36}"/>
              </a:ext>
            </a:extLst>
          </p:cNvPr>
          <p:cNvCxnSpPr>
            <a:cxnSpLocks/>
          </p:cNvCxnSpPr>
          <p:nvPr/>
        </p:nvCxnSpPr>
        <p:spPr>
          <a:xfrm flipH="1">
            <a:off x="8517244" y="2349305"/>
            <a:ext cx="128063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2C040A-3F9E-F190-323D-5A92F8E6E425}"/>
              </a:ext>
            </a:extLst>
          </p:cNvPr>
          <p:cNvCxnSpPr>
            <a:cxnSpLocks/>
          </p:cNvCxnSpPr>
          <p:nvPr/>
        </p:nvCxnSpPr>
        <p:spPr>
          <a:xfrm flipH="1">
            <a:off x="8336482" y="1915400"/>
            <a:ext cx="146139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D02484AC-F56A-FD74-1CE8-B869A417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9" t="6531" r="4567" b="62300"/>
          <a:stretch/>
        </p:blipFill>
        <p:spPr>
          <a:xfrm>
            <a:off x="10122883" y="1452818"/>
            <a:ext cx="1610670" cy="9203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4AB5E-0455-B141-714D-B7889E862CA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7933C-7A9E-82B7-8E1A-710F63D4219B}"/>
              </a:ext>
            </a:extLst>
          </p:cNvPr>
          <p:cNvSpPr txBox="1"/>
          <p:nvPr/>
        </p:nvSpPr>
        <p:spPr>
          <a:xfrm>
            <a:off x="4089693" y="886571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Energy Surface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665106-F15D-AD94-A72E-568D54194AFA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F3458-6B5E-636F-D0A1-C5995BE01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E23BF-19B5-B1C2-7A0E-5A6499E7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FF1204-7098-448D-08B8-F6DB538E22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816C0C9-97EE-48A2-3063-ADE920F50231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CA2030D6-14EC-788B-72C4-8D2C9B20D8F2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Gears">
            <a:extLst>
              <a:ext uri="{FF2B5EF4-FFF2-40B4-BE49-F238E27FC236}">
                <a16:creationId xmlns:a16="http://schemas.microsoft.com/office/drawing/2014/main" id="{02E2E9F5-6A26-E086-A070-8C35DC25046F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E0286-AF46-68A7-4F67-417D8C3BB26B}"/>
              </a:ext>
            </a:extLst>
          </p:cNvPr>
          <p:cNvSpPr txBox="1"/>
          <p:nvPr/>
        </p:nvSpPr>
        <p:spPr>
          <a:xfrm>
            <a:off x="2413382" y="4816750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Bulk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F6788-3CA2-A9BA-8EFA-14AB379821DA}"/>
              </a:ext>
            </a:extLst>
          </p:cNvPr>
          <p:cNvSpPr txBox="1"/>
          <p:nvPr/>
        </p:nvSpPr>
        <p:spPr>
          <a:xfrm>
            <a:off x="8553372" y="4763478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7C2-48B1-7D63-A688-ED2125043DA4}"/>
              </a:ext>
            </a:extLst>
          </p:cNvPr>
          <p:cNvSpPr txBox="1"/>
          <p:nvPr/>
        </p:nvSpPr>
        <p:spPr>
          <a:xfrm>
            <a:off x="274942" y="5192189"/>
            <a:ext cx="10764485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the lowest stability: the least product yield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energy barrier: EMI-CO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EG-CO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EGC is the most yielded product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EGC is more stable in bulk than in the interface while EMIC is the opposite</a:t>
            </a:r>
          </a:p>
        </p:txBody>
      </p:sp>
    </p:spTree>
    <p:extLst>
      <p:ext uri="{BB962C8B-B14F-4D97-AF65-F5344CB8AC3E}">
        <p14:creationId xmlns:p14="http://schemas.microsoft.com/office/powerpoint/2010/main" val="190073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67">
            <a:extLst>
              <a:ext uri="{FF2B5EF4-FFF2-40B4-BE49-F238E27FC236}">
                <a16:creationId xmlns:a16="http://schemas.microsoft.com/office/drawing/2014/main" id="{DDD4E5A1-577C-1E90-055F-401131A52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3" y="974100"/>
            <a:ext cx="12214894" cy="17493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For advanced real-time monitoring and control of gas species in combustion environments,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of efficient sensing platforms and new  sensor materials able to work under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harsh environments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are required.</a:t>
            </a:r>
          </a:p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Semiconducting optical-based sensor platforms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show promise.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metal-oxides and ABO</a:t>
            </a:r>
            <a:r>
              <a:rPr lang="en-US" altLang="ko-KR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perovskite-oxides can be attractive for high-temperature applications due to their high decomposition temperatures and structural stability; ABO</a:t>
            </a:r>
            <a:r>
              <a:rPr lang="en-US" altLang="ko-KR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allows tunable electronic and optical properties owing to flexible choices of A, B dopants and forming oxygen non-stoichiometric point-defects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0BFB512-4DDD-15F2-8BFD-FA3B3A87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0" y="2766550"/>
            <a:ext cx="11742780" cy="289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566">
            <a:extLst>
              <a:ext uri="{FF2B5EF4-FFF2-40B4-BE49-F238E27FC236}">
                <a16:creationId xmlns:a16="http://schemas.microsoft.com/office/drawing/2014/main" id="{00ED6CB0-A882-0410-12FF-254B7AFF1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166785"/>
            <a:ext cx="11978640" cy="5182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08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algn="ctr" defTabSz="865188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ML pipeline for perovskites materials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567">
            <a:extLst>
              <a:ext uri="{FF2B5EF4-FFF2-40B4-BE49-F238E27FC236}">
                <a16:creationId xmlns:a16="http://schemas.microsoft.com/office/drawing/2014/main" id="{3C346535-BBB0-84E1-3D90-D1D99E9FD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5803160"/>
            <a:ext cx="11972730" cy="91831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Machine learning (ML) approach from first-principles modeling to calculate band gap in addition to extreme gradient (XG) boosting regression to predict perovskite conductivity with the intention to generate sensor candidates.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005009E-F093-034F-74F7-617A04C9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97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D89A62-1BF8-5363-A079-05EBC219B8A5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4761C-8A23-26F0-F63C-9F19AA9D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5E4-A6AF-C758-046F-0A405670CB3B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DE4F1-B29B-FD25-2121-32AEF3E009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15BB1DC-6D2D-7EE6-9B5B-E0C8A0EDC062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ML-driven discovery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8A52-CAA3-8C94-D527-574785926813}"/>
              </a:ext>
            </a:extLst>
          </p:cNvPr>
          <p:cNvSpPr txBox="1">
            <a:spLocks/>
          </p:cNvSpPr>
          <p:nvPr/>
        </p:nvSpPr>
        <p:spPr>
          <a:xfrm>
            <a:off x="745024" y="941050"/>
            <a:ext cx="10515600" cy="1512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vast compositional space of ABO₃ perovskites by selecting 1-2 elements from 13 options for the A-site and 1-2 elements from 36 options for the B-site, creating around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187 million initial combinations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9430-0093-BB73-4262-3D1FCA1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A3BECE-0EFA-04F7-5AD0-680E5D3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8798"/>
              </p:ext>
            </p:extLst>
          </p:nvPr>
        </p:nvGraphicFramePr>
        <p:xfrm>
          <a:off x="1221086" y="2524125"/>
          <a:ext cx="8534400" cy="1064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192048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9601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338734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99219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75124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71900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882686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8924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3788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268328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131341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21169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56242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006826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A site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Ba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Gd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La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</a:rPr>
                        <a:t>Sm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Sr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Yb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141668"/>
                  </a:ext>
                </a:extLst>
              </a:tr>
              <a:tr h="200025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B site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Be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Co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Dy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Fe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Ga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Gd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Hf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808044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La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Lu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Mo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Nb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Sc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Si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Sm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283766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Sn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Tb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Ti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Yb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Zn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Zr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298686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A0D6D6A-B877-5B20-E5A0-7B14E7C4FA29}"/>
              </a:ext>
            </a:extLst>
          </p:cNvPr>
          <p:cNvGraphicFramePr/>
          <p:nvPr/>
        </p:nvGraphicFramePr>
        <p:xfrm>
          <a:off x="270627" y="4543714"/>
          <a:ext cx="11652787" cy="106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3FF6CA-5C82-B0E6-7A36-9860207F3EC1}"/>
              </a:ext>
            </a:extLst>
          </p:cNvPr>
          <p:cNvSpPr txBox="1">
            <a:spLocks/>
          </p:cNvSpPr>
          <p:nvPr/>
        </p:nvSpPr>
        <p:spPr>
          <a:xfrm>
            <a:off x="745024" y="4052040"/>
            <a:ext cx="10515600" cy="624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Pipeline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4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77EA-5AD3-B0FF-28D5-9F4C60771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A6655-4355-670A-54BF-EB125B913584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983EE-2AA0-6DE2-6066-2DBFDF99E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EB42F0-DEB8-9734-D12A-E467EDD55792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932D38-CACB-C8E4-76FD-7824F23FD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D46F6F3-5EDD-1FB8-9501-93CADEC60191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perovskite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4466-3EA3-5E00-04B1-7945E4AA8628}"/>
              </a:ext>
            </a:extLst>
          </p:cNvPr>
          <p:cNvSpPr txBox="1">
            <a:spLocks/>
          </p:cNvSpPr>
          <p:nvPr/>
        </p:nvSpPr>
        <p:spPr>
          <a:xfrm>
            <a:off x="763224" y="767973"/>
            <a:ext cx="10515600" cy="5613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gradient boosting classification model was employed for predicting perovskite stability.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achieved a Mean F1 score of 0.95 ± 0.02 on 5-fold cross-validation, indicating high accuracy.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model leverages site-specific elemental features, including cation-oxygen bond distance, Mendeleev number, oxidation states, and ionic radius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machine learning model was trained using experimental data obtained from the ICSD database and published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FB771-869A-5B12-71CA-2C92D0BB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D0F6F76-FF4D-9AC1-0E85-368F3C3E7F85}"/>
              </a:ext>
            </a:extLst>
          </p:cNvPr>
          <p:cNvGraphicFramePr/>
          <p:nvPr/>
        </p:nvGraphicFramePr>
        <p:xfrm>
          <a:off x="6228146" y="4210024"/>
          <a:ext cx="4373461" cy="2041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C1670EF-E149-08F3-640F-F91D0A2EC619}"/>
              </a:ext>
            </a:extLst>
          </p:cNvPr>
          <p:cNvSpPr txBox="1"/>
          <p:nvPr/>
        </p:nvSpPr>
        <p:spPr>
          <a:xfrm>
            <a:off x="1122285" y="4359770"/>
            <a:ext cx="540775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stability prediction step reduced the initial ~187 million combinations to approximately </a:t>
            </a:r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r>
              <a:rPr lang="en-U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million stable perovskite candidates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AF629-FF2B-01BD-BA6B-7B0DD4D7B24E}"/>
              </a:ext>
            </a:extLst>
          </p:cNvPr>
          <p:cNvSpPr txBox="1"/>
          <p:nvPr/>
        </p:nvSpPr>
        <p:spPr>
          <a:xfrm>
            <a:off x="107418" y="5612426"/>
            <a:ext cx="621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Zhai, X., Ding, F., Zhao, Z., Santomauro, A., Luo, F. and Tong, J., 2022. Predicting the formation of fractionally doped perovskite oxides by a function-confined machine learning method. Communications Materials, 3(1), p.42.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10183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B4B87-899B-A4BD-79B2-242166661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D3E11A-D2B6-25C9-7DBB-61F5B9998927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8EADD-42E3-7D28-6DEE-F467C1C170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31FBA7-68DD-BA8D-0F06-8DD3B0AEE8A3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95E2CD-FA84-7AB1-A5D9-01B3B19CDE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9BE1D1-39A6-946A-C2E9-990AB66AB58A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High-Throughput Conductivity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ECE5-E1BF-F7AA-7A48-F0F7258123E5}"/>
              </a:ext>
            </a:extLst>
          </p:cNvPr>
          <p:cNvSpPr txBox="1">
            <a:spLocks/>
          </p:cNvSpPr>
          <p:nvPr/>
        </p:nvSpPr>
        <p:spPr>
          <a:xfrm>
            <a:off x="34472" y="779825"/>
            <a:ext cx="10515600" cy="5613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regression model was developed for predicting conductivity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has high prediction accuracy, with an R² value of 0.99 and an RMSE of 0.18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was trained on the datasets reported by Priya et 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0D1E7-6351-B52D-588C-C5D9058E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scatter chart&#10;&#10;AI-generated content may be incorrect.">
            <a:extLst>
              <a:ext uri="{FF2B5EF4-FFF2-40B4-BE49-F238E27FC236}">
                <a16:creationId xmlns:a16="http://schemas.microsoft.com/office/drawing/2014/main" id="{DF1552F0-54ED-C832-E1C7-C41AFBAF5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512" y="2438044"/>
            <a:ext cx="5486411" cy="36576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7FA99A-F6B6-2DE3-7B16-43EB2BC79A48}"/>
              </a:ext>
            </a:extLst>
          </p:cNvPr>
          <p:cNvSpPr txBox="1">
            <a:spLocks/>
          </p:cNvSpPr>
          <p:nvPr/>
        </p:nvSpPr>
        <p:spPr>
          <a:xfrm>
            <a:off x="34472" y="2438044"/>
            <a:ext cx="7318451" cy="4191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feature database comprising ~39 million perovskite candidates was constructed. This database incorporates 100 features derived from the Materials Project database (for constituent oxides) and Shannon tables (for elemental properties)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predicts conductivity profiles across a wide range of temperatures (300-1000°C) and oxygen pressures (10⁻²⁰ to 1 atm).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AEBDA-5774-7550-B3F2-672F9A0CF209}"/>
              </a:ext>
            </a:extLst>
          </p:cNvPr>
          <p:cNvSpPr txBox="1"/>
          <p:nvPr/>
        </p:nvSpPr>
        <p:spPr>
          <a:xfrm>
            <a:off x="386539" y="5419130"/>
            <a:ext cx="6418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Priya,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Pikee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Narayana R. Aluru. "Accelerated design and discovery of perovskites with high conductivity for energy applications through machine learning."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Computational Materials 7, no. 1 (2021): 90.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9857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701DE1-316C-2306-FDB2-10C348EEEC0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5539" y="1213391"/>
            <a:ext cx="11580921" cy="37351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highest 10 importance out of 112 features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C9E01-661F-7855-E73B-C85EB44A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28" y="136525"/>
            <a:ext cx="11580921" cy="6009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 Boost Regression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DCB510-DFA0-9510-75AF-C2B29CCC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37460"/>
              </p:ext>
            </p:extLst>
          </p:nvPr>
        </p:nvGraphicFramePr>
        <p:xfrm>
          <a:off x="77586" y="1863332"/>
          <a:ext cx="11773963" cy="42165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9449">
                  <a:extLst>
                    <a:ext uri="{9D8B030D-6E8A-4147-A177-3AD203B41FA5}">
                      <a16:colId xmlns:a16="http://schemas.microsoft.com/office/drawing/2014/main" val="666708335"/>
                    </a:ext>
                  </a:extLst>
                </a:gridCol>
                <a:gridCol w="1610178">
                  <a:extLst>
                    <a:ext uri="{9D8B030D-6E8A-4147-A177-3AD203B41FA5}">
                      <a16:colId xmlns:a16="http://schemas.microsoft.com/office/drawing/2014/main" val="964404907"/>
                    </a:ext>
                  </a:extLst>
                </a:gridCol>
                <a:gridCol w="8224336">
                  <a:extLst>
                    <a:ext uri="{9D8B030D-6E8A-4147-A177-3AD203B41FA5}">
                      <a16:colId xmlns:a16="http://schemas.microsoft.com/office/drawing/2014/main" val="352340152"/>
                    </a:ext>
                  </a:extLst>
                </a:gridCol>
              </a:tblGrid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Importance (%)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5369761"/>
                  </a:ext>
                </a:extLst>
              </a:tr>
              <a:tr h="441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56.05683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electronegativity of the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7488251"/>
                  </a:ext>
                </a:extLst>
              </a:tr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8.888567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ionic radius of A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9069765"/>
                  </a:ext>
                </a:extLst>
              </a:tr>
              <a:tr h="441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6.662896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density of the B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680294"/>
                  </a:ext>
                </a:extLst>
              </a:tr>
              <a:tr h="4321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6.381965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EN_B_MAX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electronegativity of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07919"/>
                  </a:ext>
                </a:extLst>
              </a:tr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2.961624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cell volumes of B site oxides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566404"/>
                  </a:ext>
                </a:extLst>
              </a:tr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2.689203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atomic mass of B site atoms including the M (dopants)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954032"/>
                  </a:ext>
                </a:extLst>
              </a:tr>
              <a:tr h="441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2.166945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BM_A_MAX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bulk modulus of A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944600"/>
                  </a:ext>
                </a:extLst>
              </a:tr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POL_B_MAX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polarizability of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627517"/>
                  </a:ext>
                </a:extLst>
              </a:tr>
              <a:tr h="441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1.933203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cell volume of the B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504310"/>
                  </a:ext>
                </a:extLst>
              </a:tr>
              <a:tr h="441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1.801741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MM_B_DIF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Difference of maximum &amp; minimum magnetic moment of the A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789451"/>
                  </a:ext>
                </a:extLst>
              </a:tr>
              <a:tr h="230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91.54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9205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FB511F-CF7A-D365-5317-5701BB291625}"/>
              </a:ext>
            </a:extLst>
          </p:cNvPr>
          <p:cNvSpPr txBox="1"/>
          <p:nvPr/>
        </p:nvSpPr>
        <p:spPr>
          <a:xfrm>
            <a:off x="-407708" y="838153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 algn="just" defTabSz="865188">
              <a:buClr>
                <a:schemeClr val="tx1"/>
              </a:buClr>
              <a:buSzPct val="130000"/>
              <a:buFont typeface="Wingdings" panose="05000000000000000000" pitchFamily="2" charset="2"/>
              <a:buChar char="Ø"/>
              <a:tabLst>
                <a:tab pos="4000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7,230 experiment conductivity data points across 415 unique compositions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434DDCF-FDC3-DA76-8249-C977002D4A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7F1E4F-1CFF-5643-939E-217C01CDF565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37</a:t>
            </a:fld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25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BA60-1895-C8D8-6273-85E3400E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BFF250-4A3E-9E26-3D34-ED86DB65B195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EB24A-2CF1-5B5D-74DC-4FBF3B9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916199-3546-09C6-834F-FAABFC63BECC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81EE7A-B7AA-D524-6064-F3EC0D2F9A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8691D48-FD63-966B-B6CA-445FEEDBAE1F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top O₂ sensing 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32BE6-A418-1C34-D94C-756B1F46049A}"/>
              </a:ext>
            </a:extLst>
          </p:cNvPr>
          <p:cNvSpPr txBox="1">
            <a:spLocks/>
          </p:cNvSpPr>
          <p:nvPr/>
        </p:nvSpPr>
        <p:spPr>
          <a:xfrm>
            <a:off x="34472" y="779826"/>
            <a:ext cx="12694700" cy="1764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Perovskites are ranked based on their O₂-conductivity gradients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Top-performing materials are validated against available literature to confirm the model's predictions. 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identified top-performing candidates exhibiting significant conductivity changes (3 orders of magnitude) across the full range of O₂ partial pressures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DB7C-274C-738A-E153-4ECE3CA8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E486A-DDAA-283C-44A5-BA5FEDE3E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10088"/>
              </p:ext>
            </p:extLst>
          </p:nvPr>
        </p:nvGraphicFramePr>
        <p:xfrm>
          <a:off x="113924" y="2496399"/>
          <a:ext cx="11558478" cy="34467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26223">
                  <a:extLst>
                    <a:ext uri="{9D8B030D-6E8A-4147-A177-3AD203B41FA5}">
                      <a16:colId xmlns:a16="http://schemas.microsoft.com/office/drawing/2014/main" val="4094657265"/>
                    </a:ext>
                  </a:extLst>
                </a:gridCol>
                <a:gridCol w="3820665">
                  <a:extLst>
                    <a:ext uri="{9D8B030D-6E8A-4147-A177-3AD203B41FA5}">
                      <a16:colId xmlns:a16="http://schemas.microsoft.com/office/drawing/2014/main" val="3862274104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2383295902"/>
                    </a:ext>
                  </a:extLst>
                </a:gridCol>
                <a:gridCol w="1407690">
                  <a:extLst>
                    <a:ext uri="{9D8B030D-6E8A-4147-A177-3AD203B41FA5}">
                      <a16:colId xmlns:a16="http://schemas.microsoft.com/office/drawing/2014/main" val="3865061096"/>
                    </a:ext>
                  </a:extLst>
                </a:gridCol>
                <a:gridCol w="1948925">
                  <a:extLst>
                    <a:ext uri="{9D8B030D-6E8A-4147-A177-3AD203B41FA5}">
                      <a16:colId xmlns:a16="http://schemas.microsoft.com/office/drawing/2014/main" val="2266342952"/>
                    </a:ext>
                  </a:extLst>
                </a:gridCol>
                <a:gridCol w="1948925">
                  <a:extLst>
                    <a:ext uri="{9D8B030D-6E8A-4147-A177-3AD203B41FA5}">
                      <a16:colId xmlns:a16="http://schemas.microsoft.com/office/drawing/2014/main" val="33387678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pO2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 (</a:t>
                      </a:r>
                      <a:r>
                        <a:rPr lang="en-US" sz="1800" baseline="30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∆log</a:t>
                      </a:r>
                      <a:r>
                        <a:rPr lang="en-US" sz="18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(Conductivity)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Experimental reported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871865"/>
                  </a:ext>
                </a:extLst>
              </a:tr>
              <a:tr h="258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3.0789201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r0.4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25785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2.9785082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4155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2.924773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2214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2.9047394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8954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2.887693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66999"/>
                  </a:ext>
                </a:extLst>
              </a:tr>
              <a:tr h="17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2.7824388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7185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2.7820268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208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2.7802086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4416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es-E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es-ES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2.7801607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2213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8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2.7787879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732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4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7A85B-6431-F49F-C540-A0799596B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3B90C8-3F66-3DFF-8927-CCA545188018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DF065-C275-354A-6344-40AE9F561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DEFAA5-5A4E-7BCA-8690-BF5E7DFA0B39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A6FA38-53D6-9A77-816F-1736BB7076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64E04E-2EF3-CF89-756D-8466AA24D629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Web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36D4-9C8F-4B34-05A7-3373416C511B}"/>
              </a:ext>
            </a:extLst>
          </p:cNvPr>
          <p:cNvSpPr txBox="1">
            <a:spLocks/>
          </p:cNvSpPr>
          <p:nvPr/>
        </p:nvSpPr>
        <p:spPr>
          <a:xfrm>
            <a:off x="0" y="809830"/>
            <a:ext cx="5902858" cy="2947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interactive web tool has been developed to enable researchers to leverage the predictive power of the ML model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 tool allows users to input perovskite compositions and obtain ranking of promising candidates with conductivity profiles, and O₂-conductivity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4FD7A-8156-35DB-8C28-6EA830B4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8D44F64-EBE0-3FC9-3EE4-AFB77266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58" y="1052426"/>
            <a:ext cx="5044417" cy="50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040482-AA01-6247-A188-2707BE4D2D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1579" r="6367" b="5841"/>
          <a:stretch/>
        </p:blipFill>
        <p:spPr>
          <a:xfrm>
            <a:off x="563245" y="1179865"/>
            <a:ext cx="5400675" cy="549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A1D6-C3EC-C881-6844-B681607EFA01}"/>
              </a:ext>
            </a:extLst>
          </p:cNvPr>
          <p:cNvSpPr txBox="1"/>
          <p:nvPr/>
        </p:nvSpPr>
        <p:spPr>
          <a:xfrm>
            <a:off x="6570816" y="4109581"/>
            <a:ext cx="52682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profiles and reaction pathways. Pathway I/Bicarbonate for catalyzed and uncatalyzed pathway II for aqueous piperidine sorbent.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37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Yields the formation of HCO</a:t>
            </a:r>
            <a:r>
              <a:rPr lang="en-US" sz="2000" b="1" baseline="-25000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baseline="30000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1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R-NH</a:t>
            </a:r>
            <a:r>
              <a:rPr lang="en-US" sz="2000" b="1" baseline="-25000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baseline="30000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b="1" dirty="0">
                <a:solidFill>
                  <a:srgbClr val="37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89A9D-69B6-7446-B6BB-A459F13F383F}"/>
              </a:ext>
            </a:extLst>
          </p:cNvPr>
          <p:cNvSpPr txBox="1"/>
          <p:nvPr/>
        </p:nvSpPr>
        <p:spPr>
          <a:xfrm>
            <a:off x="6959600" y="35588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luminum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formate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-water-piperidine complex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-up of a molecule&#10;&#10;Description automatically generated">
            <a:extLst>
              <a:ext uri="{FF2B5EF4-FFF2-40B4-BE49-F238E27FC236}">
                <a16:creationId xmlns:a16="http://schemas.microsoft.com/office/drawing/2014/main" id="{ADAEEA09-2DA7-7F7A-4619-ABDDE2F1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17" y="1494344"/>
            <a:ext cx="3093085" cy="1828800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FC71FFA-2723-FCB6-3BD3-EF655CE6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507A820-A051-1164-54BC-A3C7C7027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Catalyst aided CO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Capture using piperidine</a:t>
            </a:r>
          </a:p>
        </p:txBody>
      </p:sp>
    </p:spTree>
    <p:extLst>
      <p:ext uri="{BB962C8B-B14F-4D97-AF65-F5344CB8AC3E}">
        <p14:creationId xmlns:p14="http://schemas.microsoft.com/office/powerpoint/2010/main" val="200020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51A6-B751-3DE4-409B-9DA4D1C1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CAD475-81F4-DF4C-FD8A-F1A926A3C683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34E0E-5043-9941-AA0E-6FDC0FE8A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D7FD73-C504-CA23-799D-6D9E73FA80D3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9875DC-7FEB-2874-3B25-587AD0BC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A69D979-5B98-CCB5-1A11-6B10158C80F9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Web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863C-7005-AC2E-DCAC-06E8E0E014C7}"/>
              </a:ext>
            </a:extLst>
          </p:cNvPr>
          <p:cNvSpPr txBox="1">
            <a:spLocks/>
          </p:cNvSpPr>
          <p:nvPr/>
        </p:nvSpPr>
        <p:spPr>
          <a:xfrm>
            <a:off x="34472" y="779826"/>
            <a:ext cx="12694700" cy="1764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Output of the web tool: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02F-C9B6-E0DB-1205-B3F28A48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line chart&#10;&#10;AI-generated content may be incorrect.">
            <a:extLst>
              <a:ext uri="{FF2B5EF4-FFF2-40B4-BE49-F238E27FC236}">
                <a16:creationId xmlns:a16="http://schemas.microsoft.com/office/drawing/2014/main" id="{B957B585-BD01-064A-2F64-161FEB7F90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899" b="71498"/>
          <a:stretch/>
        </p:blipFill>
        <p:spPr>
          <a:xfrm>
            <a:off x="34472" y="1288297"/>
            <a:ext cx="7488958" cy="3299788"/>
          </a:xfrm>
          <a:prstGeom prst="rect">
            <a:avLst/>
          </a:prstGeom>
        </p:spPr>
      </p:pic>
      <p:pic>
        <p:nvPicPr>
          <p:cNvPr id="6" name="Picture 5" descr="Chart, line chart&#10;&#10;AI-generated content may be incorrect.">
            <a:extLst>
              <a:ext uri="{FF2B5EF4-FFF2-40B4-BE49-F238E27FC236}">
                <a16:creationId xmlns:a16="http://schemas.microsoft.com/office/drawing/2014/main" id="{0A052131-E421-159B-92B9-92FA0E7967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767" t="33106" b="4800"/>
          <a:stretch/>
        </p:blipFill>
        <p:spPr>
          <a:xfrm>
            <a:off x="7592629" y="753618"/>
            <a:ext cx="3398277" cy="54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280838-3AB2-A1AA-6734-1B3822890E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807" r="7741" b="6266"/>
          <a:stretch/>
        </p:blipFill>
        <p:spPr>
          <a:xfrm>
            <a:off x="223521" y="1115570"/>
            <a:ext cx="6997214" cy="5039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9E327-D227-A5BE-439F-CD0AB7EB172F}"/>
              </a:ext>
            </a:extLst>
          </p:cNvPr>
          <p:cNvSpPr txBox="1"/>
          <p:nvPr/>
        </p:nvSpPr>
        <p:spPr>
          <a:xfrm>
            <a:off x="7646180" y="1729243"/>
            <a:ext cx="444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Pathway II (Zwitterion mechanism)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DCEFD-E5EF-D8C7-875C-31C48F094575}"/>
                  </a:ext>
                </a:extLst>
              </p:cNvPr>
              <p:cNvSpPr txBox="1"/>
              <p:nvPr/>
            </p:nvSpPr>
            <p:spPr>
              <a:xfrm>
                <a:off x="7220735" y="4057292"/>
                <a:ext cx="463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𝑵𝑯</m:t>
                    </m:r>
                    <m:r>
                      <a:rPr kumimoji="0" lang="en-US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kumimoji="0" lang="en-US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𝑵𝑪</m:t>
                    </m:r>
                    <m:sSup>
                      <m:sSupPr>
                        <m:ctrlP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𝑶𝑶</m:t>
                        </m:r>
                      </m:e>
                      <m:sup>
                        <m:r>
                          <a:rPr kumimoji="0" lang="en-US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𝐑</m:t>
                    </m:r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kumimoji="0" lang="en-US" b="1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0" lang="en-US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(Overall</a:t>
                </a:r>
                <a:r>
                  <a:rPr kumimoji="0" lang="en-US" b="1" i="1" u="none" strike="noStrike" kern="1200" cap="none" spc="0" normalizeH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reaction)</a:t>
                </a:r>
                <a:endParaRPr kumimoji="0" lang="en-US" b="1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DCEFD-E5EF-D8C7-875C-31C48F09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735" y="4057292"/>
                <a:ext cx="4632032" cy="646331"/>
              </a:xfrm>
              <a:prstGeom prst="rect">
                <a:avLst/>
              </a:prstGeom>
              <a:blipFill>
                <a:blip r:embed="rId4"/>
                <a:stretch>
                  <a:fillRect l="-118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9EB69-177A-ED4A-D530-449DD180797D}"/>
                  </a:ext>
                </a:extLst>
              </p:cNvPr>
              <p:cNvSpPr txBox="1"/>
              <p:nvPr/>
            </p:nvSpPr>
            <p:spPr>
              <a:xfrm>
                <a:off x="6710010" y="2347626"/>
                <a:ext cx="6101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𝑵𝑯</m:t>
                    </m:r>
                    <m:r>
                      <a:rPr kumimoji="0" lang="en-US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kumimoji="0" lang="en-US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p>
                      <m:sSupPr>
                        <m:ctrlPr>
                          <a:rPr kumimoji="0" lang="en-US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𝑶𝑶</m:t>
                        </m:r>
                      </m:e>
                      <m:sup>
                        <m:r>
                          <a:rPr kumimoji="0" lang="en-US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(Zwitterion/ZW</a:t>
                </a:r>
                <a:r>
                  <a:rPr lang="en-US" b="1" i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𝑺𝒕𝒆𝒑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endParaRPr kumimoji="0" lang="en-US" b="1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9EB69-177A-ED4A-D530-449DD1807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10" y="2347626"/>
                <a:ext cx="6101749" cy="646331"/>
              </a:xfrm>
              <a:prstGeom prst="rect">
                <a:avLst/>
              </a:prstGeom>
              <a:blipFill>
                <a:blip r:embed="rId5"/>
                <a:stretch>
                  <a:fillRect l="-300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C6E79-0ADB-2FB0-5450-25F7FE324BA6}"/>
                  </a:ext>
                </a:extLst>
              </p:cNvPr>
              <p:cNvSpPr txBox="1"/>
              <p:nvPr/>
            </p:nvSpPr>
            <p:spPr>
              <a:xfrm>
                <a:off x="6398161" y="3122361"/>
                <a:ext cx="5265351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𝑶𝑶</m:t>
                          </m:r>
                        </m:e>
                        <m:sup>
                          <m:r>
                            <a:rPr 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𝑵𝑯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𝑵𝑪</m:t>
                      </m:r>
                      <m:sSup>
                        <m:sSup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𝑶𝑶</m:t>
                          </m:r>
                        </m:e>
                        <m:sup>
                          <m:r>
                            <a:rPr kumimoji="0" lang="en-US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>
                          <a:solidFill>
                            <a:srgbClr val="186CF4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>
                          <a:solidFill>
                            <a:srgbClr val="186CF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baseline="-25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C6E79-0ADB-2FB0-5450-25F7FE32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161" y="3122361"/>
                <a:ext cx="5265351" cy="639983"/>
              </a:xfrm>
              <a:prstGeom prst="rect">
                <a:avLst/>
              </a:prstGeom>
              <a:blipFill>
                <a:blip r:embed="rId6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AE31D13-FAC4-87EE-B5E8-2A486988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E791AB9-BBBE-4F11-19F1-CD78FB154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Catalyst aided CO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Capture using piperidine</a:t>
            </a:r>
          </a:p>
        </p:txBody>
      </p:sp>
    </p:spTree>
    <p:extLst>
      <p:ext uri="{BB962C8B-B14F-4D97-AF65-F5344CB8AC3E}">
        <p14:creationId xmlns:p14="http://schemas.microsoft.com/office/powerpoint/2010/main" val="192357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C98317A-DEC7-2532-7AD0-0700EAF200DA}"/>
              </a:ext>
            </a:extLst>
          </p:cNvPr>
          <p:cNvGrpSpPr/>
          <p:nvPr/>
        </p:nvGrpSpPr>
        <p:grpSpPr>
          <a:xfrm>
            <a:off x="808795" y="816367"/>
            <a:ext cx="10153178" cy="4860051"/>
            <a:chOff x="808795" y="816367"/>
            <a:chExt cx="10153178" cy="486005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10006A-979C-7344-C853-E75F981D89EB}"/>
                </a:ext>
              </a:extLst>
            </p:cNvPr>
            <p:cNvGrpSpPr/>
            <p:nvPr/>
          </p:nvGrpSpPr>
          <p:grpSpPr>
            <a:xfrm>
              <a:off x="808795" y="816367"/>
              <a:ext cx="10153178" cy="4860051"/>
              <a:chOff x="750072" y="522753"/>
              <a:chExt cx="10153178" cy="486005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AC2787C-8442-DBC7-4172-EE44035933E0}"/>
                  </a:ext>
                </a:extLst>
              </p:cNvPr>
              <p:cNvGrpSpPr/>
              <p:nvPr/>
            </p:nvGrpSpPr>
            <p:grpSpPr>
              <a:xfrm>
                <a:off x="750072" y="522753"/>
                <a:ext cx="5029943" cy="4860051"/>
                <a:chOff x="750072" y="522753"/>
                <a:chExt cx="5029943" cy="486005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D53C4F63-1EE9-119C-BD66-4A1B4C95AC05}"/>
                    </a:ext>
                  </a:extLst>
                </p:cNvPr>
                <p:cNvGrpSpPr/>
                <p:nvPr/>
              </p:nvGrpSpPr>
              <p:grpSpPr>
                <a:xfrm>
                  <a:off x="750072" y="522753"/>
                  <a:ext cx="5029943" cy="4860051"/>
                  <a:chOff x="1680008" y="747382"/>
                  <a:chExt cx="5029943" cy="4860051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7AF7FA2F-AC49-6A71-006F-BB949A5F7D0A}"/>
                      </a:ext>
                    </a:extLst>
                  </p:cNvPr>
                  <p:cNvSpPr/>
                  <p:nvPr/>
                </p:nvSpPr>
                <p:spPr>
                  <a:xfrm>
                    <a:off x="1680008" y="747382"/>
                    <a:ext cx="5029943" cy="4860051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46F9290-9261-6CE3-2870-089A47E2C523}"/>
                      </a:ext>
                    </a:extLst>
                  </p:cNvPr>
                  <p:cNvGrpSpPr/>
                  <p:nvPr/>
                </p:nvGrpSpPr>
                <p:grpSpPr>
                  <a:xfrm>
                    <a:off x="1792863" y="830132"/>
                    <a:ext cx="4669157" cy="3139484"/>
                    <a:chOff x="1792863" y="830132"/>
                    <a:chExt cx="4669157" cy="3139484"/>
                  </a:xfrm>
                </p:grpSpPr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CBB7EFAB-E50E-A325-A310-1160EB6614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92863" y="1311183"/>
                      <a:ext cx="4669157" cy="2658433"/>
                      <a:chOff x="893933" y="912507"/>
                      <a:chExt cx="4669157" cy="26584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9DE4BF7-8536-FF6A-000C-201954C0C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933" y="941285"/>
                        <a:ext cx="2025690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(a). Step 1: CO</a:t>
                        </a:r>
                        <a:r>
                          <a:rPr kumimoji="0" lang="en-US" sz="12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not reacted </a:t>
                        </a:r>
                      </a:p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05065586-FECB-D8E0-1C3D-E94A4E0C31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61313" y="912507"/>
                        <a:ext cx="210177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</a:t>
                        </a: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F8896882-D3E2-3613-5E0F-E6B6CCD20A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206" y="2491324"/>
                        <a:ext cx="11548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48B4FFE-8F27-AF42-ED6F-95B22154C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039" y="3293941"/>
                        <a:ext cx="162956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Final state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099C0852-91F2-6FFA-9342-A8A6BC945F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4636" y="2759754"/>
                        <a:ext cx="175874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 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O</a:t>
                        </a:r>
                      </a:p>
                    </p:txBody>
                  </p:sp>
                </p:grp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6281EAED-FF98-E863-111C-CCB9898B57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6136" y="830132"/>
                      <a:ext cx="330199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(a). Uncatalyzed pathway I (HCO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pic>
              <p:nvPicPr>
                <p:cNvPr id="6" name="Picture 5" descr="A group of molecules with red and blue spher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908D800-9CB2-6A74-52EB-E7541E9E5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1215" t="20793" r="19763" b="20348"/>
                <a:stretch/>
              </p:blipFill>
              <p:spPr>
                <a:xfrm>
                  <a:off x="750072" y="1597736"/>
                  <a:ext cx="2251399" cy="1121614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7BDE8E1-F44A-C8D1-EE20-4560EAA26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1988" t="30257" r="31532" b="23852"/>
                <a:stretch/>
              </p:blipFill>
              <p:spPr>
                <a:xfrm flipV="1">
                  <a:off x="3901260" y="1485092"/>
                  <a:ext cx="1812246" cy="103748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3DBD4C-8D1F-EE9E-83CC-98103A9A9960}"/>
                    </a:ext>
                  </a:extLst>
                </p:cNvPr>
                <p:cNvSpPr txBox="1"/>
                <p:nvPr/>
              </p:nvSpPr>
              <p:spPr>
                <a:xfrm>
                  <a:off x="3950472" y="2662291"/>
                  <a:ext cx="130027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0.49  eV 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EF3408-BAEE-9D26-D569-143EB37B880E}"/>
                    </a:ext>
                  </a:extLst>
                </p:cNvPr>
                <p:cNvSpPr txBox="1"/>
                <p:nvPr/>
              </p:nvSpPr>
              <p:spPr>
                <a:xfrm>
                  <a:off x="3830036" y="2955104"/>
                  <a:ext cx="14141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pic>
              <p:nvPicPr>
                <p:cNvPr id="10" name="Picture 9" descr="A molecule model of a molecu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4DE256E-2B70-1862-2937-ECC902C9B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2041" t="18036" r="21581" b="24110"/>
                <a:stretch/>
              </p:blipFill>
              <p:spPr>
                <a:xfrm>
                  <a:off x="2446799" y="3744987"/>
                  <a:ext cx="1967016" cy="1008340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B7543A-99DD-1CE9-A5BF-A2DD5C732B26}"/>
                    </a:ext>
                  </a:extLst>
                </p:cNvPr>
                <p:cNvSpPr txBox="1"/>
                <p:nvPr/>
              </p:nvSpPr>
              <p:spPr>
                <a:xfrm>
                  <a:off x="2960987" y="4784105"/>
                  <a:ext cx="117260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0.02 eV 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F248AE-BD5F-D1CD-C17B-51981AAF34F2}"/>
                    </a:ext>
                  </a:extLst>
                </p:cNvPr>
                <p:cNvSpPr txBox="1"/>
                <p:nvPr/>
              </p:nvSpPr>
              <p:spPr>
                <a:xfrm>
                  <a:off x="2788256" y="5008588"/>
                  <a:ext cx="1518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+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DFCE2B8-D513-AE35-384D-6FEB34884B51}"/>
                  </a:ext>
                </a:extLst>
              </p:cNvPr>
              <p:cNvGrpSpPr/>
              <p:nvPr/>
            </p:nvGrpSpPr>
            <p:grpSpPr>
              <a:xfrm>
                <a:off x="5887555" y="522753"/>
                <a:ext cx="5015695" cy="4860051"/>
                <a:chOff x="692376" y="803912"/>
                <a:chExt cx="5015695" cy="4860051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5640FCB-DAA1-6F7C-E773-695B2D7BBCEA}"/>
                    </a:ext>
                  </a:extLst>
                </p:cNvPr>
                <p:cNvGrpSpPr/>
                <p:nvPr/>
              </p:nvGrpSpPr>
              <p:grpSpPr>
                <a:xfrm>
                  <a:off x="692376" y="803912"/>
                  <a:ext cx="5015695" cy="4860051"/>
                  <a:chOff x="1497719" y="1014940"/>
                  <a:chExt cx="5015695" cy="4860051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1B145103-D3B6-24AA-FCD7-36909F02236D}"/>
                      </a:ext>
                    </a:extLst>
                  </p:cNvPr>
                  <p:cNvSpPr/>
                  <p:nvPr/>
                </p:nvSpPr>
                <p:spPr>
                  <a:xfrm>
                    <a:off x="1497720" y="1014940"/>
                    <a:ext cx="5015694" cy="4860051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4505BB4E-DE77-6E44-8FCF-4D87A6EC8AF7}"/>
                      </a:ext>
                    </a:extLst>
                  </p:cNvPr>
                  <p:cNvGrpSpPr/>
                  <p:nvPr/>
                </p:nvGrpSpPr>
                <p:grpSpPr>
                  <a:xfrm>
                    <a:off x="1497719" y="1131385"/>
                    <a:ext cx="4640575" cy="3040837"/>
                    <a:chOff x="1497719" y="1131385"/>
                    <a:chExt cx="4640575" cy="3040837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1F09AE52-17E9-FB88-CF84-361103E823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97719" y="1575749"/>
                      <a:ext cx="4640575" cy="2596473"/>
                      <a:chOff x="598789" y="1177073"/>
                      <a:chExt cx="4640575" cy="2596473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EF9EFC2-06C9-A6F1-6284-F9E1EE4534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50996" y="1177073"/>
                        <a:ext cx="20883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  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906714C9-318C-0F39-CA91-527822C9FF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901" y="2904202"/>
                        <a:ext cx="116541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0FFEF62C-5F14-5070-0C2B-E7403409EF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72997" y="3496547"/>
                        <a:ext cx="16683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Final State</a:t>
                        </a:r>
                      </a:p>
                    </p:txBody>
                  </p: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662BFB76-8FB2-7C44-B703-D45B2EF4AE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8789" y="3191858"/>
                        <a:ext cx="22929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 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O with CCAF</a:t>
                        </a:r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497D1E5-7B4A-6039-6DBF-AF942191B7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05962" y="1131385"/>
                      <a:ext cx="307940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(b).Catalyzed Pathway I (HCO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372E56-113E-C76C-9706-CFCA19068A8A}"/>
                    </a:ext>
                  </a:extLst>
                </p:cNvPr>
                <p:cNvSpPr txBox="1"/>
                <p:nvPr/>
              </p:nvSpPr>
              <p:spPr>
                <a:xfrm>
                  <a:off x="3813421" y="3086975"/>
                  <a:ext cx="128847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0.39  eV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25F2A8F-8421-35C2-1D49-9F4EE464864E}"/>
                    </a:ext>
                  </a:extLst>
                </p:cNvPr>
                <p:cNvSpPr txBox="1"/>
                <p:nvPr/>
              </p:nvSpPr>
              <p:spPr>
                <a:xfrm>
                  <a:off x="2661055" y="5038575"/>
                  <a:ext cx="1329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-0.24  eV 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626120-2C55-7BE4-925C-1EEC6BB61996}"/>
                    </a:ext>
                  </a:extLst>
                </p:cNvPr>
                <p:cNvSpPr txBox="1"/>
                <p:nvPr/>
              </p:nvSpPr>
              <p:spPr>
                <a:xfrm>
                  <a:off x="2224752" y="5273528"/>
                  <a:ext cx="206401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+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with CCAF </a:t>
                  </a:r>
                  <a:endParaRPr kumimoji="0" lang="en-US" sz="10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Picture 26" descr="A diagram of a molecule&#10;&#10;Description automatically generated">
                  <a:extLst>
                    <a:ext uri="{FF2B5EF4-FFF2-40B4-BE49-F238E27FC236}">
                      <a16:creationId xmlns:a16="http://schemas.microsoft.com/office/drawing/2014/main" id="{CA86BFDD-295F-5D1C-837F-9703BD82C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5020" t="3621" b="418"/>
                <a:stretch/>
              </p:blipFill>
              <p:spPr>
                <a:xfrm>
                  <a:off x="973523" y="1789927"/>
                  <a:ext cx="1854192" cy="1297048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molecule model with red and blue balls&#10;&#10;Description automatically generated">
                  <a:extLst>
                    <a:ext uri="{FF2B5EF4-FFF2-40B4-BE49-F238E27FC236}">
                      <a16:creationId xmlns:a16="http://schemas.microsoft.com/office/drawing/2014/main" id="{9179C9D6-1AC7-E89C-2A5C-FF4047114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641068" y="1706009"/>
                  <a:ext cx="1788730" cy="1440827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 molecule model with red and blue balls&#10;&#10;Description automatically generated">
                  <a:extLst>
                    <a:ext uri="{FF2B5EF4-FFF2-40B4-BE49-F238E27FC236}">
                      <a16:creationId xmlns:a16="http://schemas.microsoft.com/office/drawing/2014/main" id="{50B33B39-EB25-8519-1CAE-C75EEE31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594"/>
                <a:stretch/>
              </p:blipFill>
              <p:spPr>
                <a:xfrm flipV="1">
                  <a:off x="2329656" y="3880771"/>
                  <a:ext cx="1764962" cy="1153715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25914B-F5C0-757F-714E-0EFBD505C86D}"/>
                    </a:ext>
                  </a:extLst>
                </p:cNvPr>
                <p:cNvSpPr txBox="1"/>
                <p:nvPr/>
              </p:nvSpPr>
              <p:spPr>
                <a:xfrm>
                  <a:off x="837951" y="1375356"/>
                  <a:ext cx="20117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(a). Step 1: CO</a:t>
                  </a:r>
                  <a:r>
                    <a:rPr kumimoji="0" lang="en-US" sz="12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not reacted </a:t>
                  </a: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B06366-EAAD-23BA-934C-D17B62868BE5}"/>
                </a:ext>
              </a:extLst>
            </p:cNvPr>
            <p:cNvSpPr txBox="1"/>
            <p:nvPr/>
          </p:nvSpPr>
          <p:spPr>
            <a:xfrm>
              <a:off x="8589229" y="3381326"/>
              <a:ext cx="1997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Rxn: HCO</a:t>
              </a:r>
              <a:r>
                <a:rPr kumimoji="0" lang="en-US" sz="1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en-US" sz="1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RNH</a:t>
              </a:r>
              <a:r>
                <a:rPr kumimoji="0" lang="en-US" sz="1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sz="1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+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 CCAF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35CA4D-2547-B6F0-CAC7-FF4281DF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66714708-4E11-59C4-40F9-73EE64FF989A}"/>
              </a:ext>
            </a:extLst>
          </p:cNvPr>
          <p:cNvSpPr txBox="1">
            <a:spLocks/>
          </p:cNvSpPr>
          <p:nvPr/>
        </p:nvSpPr>
        <p:spPr>
          <a:xfrm>
            <a:off x="82591" y="66194"/>
            <a:ext cx="11580921" cy="60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Catalyst aided CO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Capture using piperidine</a:t>
            </a:r>
          </a:p>
        </p:txBody>
      </p:sp>
    </p:spTree>
    <p:extLst>
      <p:ext uri="{BB962C8B-B14F-4D97-AF65-F5344CB8AC3E}">
        <p14:creationId xmlns:p14="http://schemas.microsoft.com/office/powerpoint/2010/main" val="24195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702F09E-1D29-38E8-1360-D5DCC7709F5B}"/>
              </a:ext>
            </a:extLst>
          </p:cNvPr>
          <p:cNvGrpSpPr/>
          <p:nvPr/>
        </p:nvGrpSpPr>
        <p:grpSpPr>
          <a:xfrm>
            <a:off x="145577" y="1151765"/>
            <a:ext cx="11779346" cy="3747983"/>
            <a:chOff x="95243" y="1151765"/>
            <a:chExt cx="11779346" cy="374798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F2C4FB-AD73-0AB4-E9CE-8290CCBBD118}"/>
                </a:ext>
              </a:extLst>
            </p:cNvPr>
            <p:cNvGrpSpPr/>
            <p:nvPr/>
          </p:nvGrpSpPr>
          <p:grpSpPr>
            <a:xfrm>
              <a:off x="95243" y="1151765"/>
              <a:ext cx="5444661" cy="3747983"/>
              <a:chOff x="370453" y="1152247"/>
              <a:chExt cx="5444661" cy="373750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0AE4977-E650-F754-5D9F-86BF76036E17}"/>
                  </a:ext>
                </a:extLst>
              </p:cNvPr>
              <p:cNvGrpSpPr/>
              <p:nvPr/>
            </p:nvGrpSpPr>
            <p:grpSpPr>
              <a:xfrm>
                <a:off x="370453" y="1152247"/>
                <a:ext cx="5444661" cy="3737509"/>
                <a:chOff x="370453" y="1152247"/>
                <a:chExt cx="5444661" cy="373750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566FE138-CC9A-761E-3559-E4650C74A2B6}"/>
                    </a:ext>
                  </a:extLst>
                </p:cNvPr>
                <p:cNvGrpSpPr/>
                <p:nvPr/>
              </p:nvGrpSpPr>
              <p:grpSpPr>
                <a:xfrm>
                  <a:off x="370453" y="1152247"/>
                  <a:ext cx="5444661" cy="3737509"/>
                  <a:chOff x="1058350" y="1272744"/>
                  <a:chExt cx="5444661" cy="3737509"/>
                </a:xfrm>
              </p:grpSpPr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484EA346-E881-3CDB-839E-63020C6E6176}"/>
                      </a:ext>
                    </a:extLst>
                  </p:cNvPr>
                  <p:cNvSpPr/>
                  <p:nvPr/>
                </p:nvSpPr>
                <p:spPr>
                  <a:xfrm>
                    <a:off x="1134575" y="1272744"/>
                    <a:ext cx="5335391" cy="3737509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FDD4658-E672-85F3-61E7-80755AD74327}"/>
                      </a:ext>
                    </a:extLst>
                  </p:cNvPr>
                  <p:cNvGrpSpPr/>
                  <p:nvPr/>
                </p:nvGrpSpPr>
                <p:grpSpPr>
                  <a:xfrm>
                    <a:off x="1058350" y="1327148"/>
                    <a:ext cx="5444661" cy="3507022"/>
                    <a:chOff x="1058350" y="1327148"/>
                    <a:chExt cx="5444661" cy="3507022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0F2F54E0-6DA5-28D8-CE62-04F0ABB50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8350" y="1825237"/>
                      <a:ext cx="5444661" cy="3008933"/>
                      <a:chOff x="159420" y="1426561"/>
                      <a:chExt cx="5444661" cy="3008933"/>
                    </a:xfrm>
                  </p:grpSpPr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ED3AA2E-A0E9-0835-DB9A-B65845200F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43" y="1432082"/>
                        <a:ext cx="171935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(a). Step 1: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not reacted </a:t>
                        </a:r>
                      </a:p>
                    </p:txBody>
                  </p: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53AB543F-39F0-41B3-0C6B-70212A8F7D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55001" y="1428969"/>
                        <a:ext cx="178212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  </a:t>
                        </a:r>
                      </a:p>
                    </p:txBody>
                  </p: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D22C75DE-D8F8-436A-11B2-DB6EBC64C7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33" y="2454509"/>
                        <a:ext cx="112400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E7D2FE-C154-7934-7444-81A91CA8EA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5545" y="2450066"/>
                        <a:ext cx="110412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0.19 eV </a:t>
                        </a:r>
                      </a:p>
                    </p:txBody>
                  </p: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ACE3BC62-2576-A913-0CCE-DF16C8BD37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24629" y="1426561"/>
                        <a:ext cx="197945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Intermediate product   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7A1ECA8-81AC-8211-8207-8DE5A7C5BA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64608" y="2450066"/>
                        <a:ext cx="110612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0.18 eV </a:t>
                        </a: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B7AAF06A-28C8-8926-4527-D9C0A53A9C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9420" y="3094022"/>
                        <a:ext cx="23308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(d). Step 4: Initial intermediate product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265A31E3-5022-69AB-D6F9-619F8549F5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10225" y="3089372"/>
                        <a:ext cx="1413747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(f).  Step 6: Final state</a:t>
                        </a: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8ECDCB6-15BA-4746-03E5-92E3D9A668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6187" y="3094012"/>
                        <a:ext cx="18421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(e).  Step 5: Transition state 2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D8E4BB8-5D9D-3625-3CE7-FC14375A18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6352" y="3985613"/>
                        <a:ext cx="114434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0.18 eV 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04709BFD-D25D-7EFB-FE3C-4FBFFF8865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69741" y="3994906"/>
                        <a:ext cx="108387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0.31 eV 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8F05633B-7206-1FB0-AC8E-EE19736540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8498" y="3953250"/>
                        <a:ext cx="107491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0.13 eV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C1D3E4AA-445D-A500-FECD-0390933FA7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8236" y="2682950"/>
                        <a:ext cx="121583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50F4236-0A04-8361-511C-E0C23B7268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57338" y="2670360"/>
                        <a:ext cx="117744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34BFB074-CB2A-8A15-3443-BB4E766530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3836" y="2677408"/>
                        <a:ext cx="117350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951428B0-AABD-5C08-10A9-B32AA9BEBA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29594" y="4166157"/>
                        <a:ext cx="153924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RNH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4F609D20-8022-DEEC-743F-7A1A43566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5874" y="4189273"/>
                        <a:ext cx="150204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R-NH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F89E90B7-D35F-BB64-8650-E4CB142FFB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476" y="4182680"/>
                        <a:ext cx="153924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R-NH</a:t>
                        </a:r>
                      </a:p>
                    </p:txBody>
                  </p:sp>
                </p:grp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AF6BD128-296A-C84D-C2DC-BE6476F65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4975" y="1327148"/>
                      <a:ext cx="364003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(c).Uncatalyzed Pathway II (R-NCOO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pic>
              <p:nvPicPr>
                <p:cNvPr id="3" name="Picture 2" descr="A model of a molecule&#10;&#10;Description automatically generated">
                  <a:extLst>
                    <a:ext uri="{FF2B5EF4-FFF2-40B4-BE49-F238E27FC236}">
                      <a16:creationId xmlns:a16="http://schemas.microsoft.com/office/drawing/2014/main" id="{5EA0E362-FCAC-B3B4-14F1-A1E05C211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6906" t="11506" r="31460" b="14117"/>
                <a:stretch/>
              </p:blipFill>
              <p:spPr>
                <a:xfrm>
                  <a:off x="2492762" y="1944259"/>
                  <a:ext cx="1029138" cy="891238"/>
                </a:xfrm>
                <a:prstGeom prst="rect">
                  <a:avLst/>
                </a:prstGeom>
              </p:spPr>
            </p:pic>
            <p:pic>
              <p:nvPicPr>
                <p:cNvPr id="4" name="Picture 3" descr="A structure of a molecule&#10;&#10;Description automatically generated">
                  <a:extLst>
                    <a:ext uri="{FF2B5EF4-FFF2-40B4-BE49-F238E27FC236}">
                      <a16:creationId xmlns:a16="http://schemas.microsoft.com/office/drawing/2014/main" id="{052CE4AD-C253-E3E8-0FDD-1A315034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254" t="17113" r="36840" b="20842"/>
                <a:stretch/>
              </p:blipFill>
              <p:spPr>
                <a:xfrm>
                  <a:off x="4365617" y="1864494"/>
                  <a:ext cx="954052" cy="931838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20D30137-9E81-FDC7-C620-204BD3CA7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6586" t="25345" r="26641" b="20891"/>
                <a:stretch/>
              </p:blipFill>
              <p:spPr bwMode="auto">
                <a:xfrm>
                  <a:off x="723540" y="3625214"/>
                  <a:ext cx="1355189" cy="754897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4" name="Picture 23" descr="A close-up of a molecule&#10;&#10;Description automatically generated">
                  <a:extLst>
                    <a:ext uri="{FF2B5EF4-FFF2-40B4-BE49-F238E27FC236}">
                      <a16:creationId xmlns:a16="http://schemas.microsoft.com/office/drawing/2014/main" id="{523886C3-8CCF-E7A4-9D43-CE8D7D050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9856" t="8097" r="17615" b="13399"/>
                <a:stretch/>
              </p:blipFill>
              <p:spPr>
                <a:xfrm>
                  <a:off x="2829774" y="3550787"/>
                  <a:ext cx="1384252" cy="84251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close-up of a molecule&#10;&#10;Description automatically generated">
                  <a:extLst>
                    <a:ext uri="{FF2B5EF4-FFF2-40B4-BE49-F238E27FC236}">
                      <a16:creationId xmlns:a16="http://schemas.microsoft.com/office/drawing/2014/main" id="{319637AF-AC64-7E68-6156-435EC3ADE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9452" t="24337" r="30565" b="29365"/>
                <a:stretch/>
              </p:blipFill>
              <p:spPr>
                <a:xfrm>
                  <a:off x="4470339" y="3619402"/>
                  <a:ext cx="1256452" cy="705279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70D7159-8C58-DB04-B402-C49EA7806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640" y="1988640"/>
                <a:ext cx="1024217" cy="79254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CFC36C-1BD7-4B62-AF15-FEF28BBBA00F}"/>
                </a:ext>
              </a:extLst>
            </p:cNvPr>
            <p:cNvGrpSpPr/>
            <p:nvPr/>
          </p:nvGrpSpPr>
          <p:grpSpPr>
            <a:xfrm>
              <a:off x="5528789" y="1151765"/>
              <a:ext cx="6345800" cy="3747983"/>
              <a:chOff x="876915" y="1181841"/>
              <a:chExt cx="6272898" cy="374798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BCFA76B-751D-DC7E-BB80-2A68B0E28BB1}"/>
                  </a:ext>
                </a:extLst>
              </p:cNvPr>
              <p:cNvSpPr/>
              <p:nvPr/>
            </p:nvSpPr>
            <p:spPr>
              <a:xfrm>
                <a:off x="909580" y="1181841"/>
                <a:ext cx="6240233" cy="3747983"/>
              </a:xfrm>
              <a:prstGeom prst="roundRect">
                <a:avLst/>
              </a:prstGeom>
              <a:gradFill>
                <a:gsLst>
                  <a:gs pos="68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8100000" scaled="1"/>
              </a:gradFill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CFFD3F6-7D9C-FCBF-5583-6484E30BD500}"/>
                  </a:ext>
                </a:extLst>
              </p:cNvPr>
              <p:cNvGrpSpPr/>
              <p:nvPr/>
            </p:nvGrpSpPr>
            <p:grpSpPr>
              <a:xfrm>
                <a:off x="876915" y="1249803"/>
                <a:ext cx="6263544" cy="3487284"/>
                <a:chOff x="876915" y="1249803"/>
                <a:chExt cx="6263544" cy="348728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F474723-4FFC-77A5-57B0-151B9A46AD06}"/>
                    </a:ext>
                  </a:extLst>
                </p:cNvPr>
                <p:cNvGrpSpPr/>
                <p:nvPr/>
              </p:nvGrpSpPr>
              <p:grpSpPr>
                <a:xfrm>
                  <a:off x="876915" y="1633615"/>
                  <a:ext cx="6263544" cy="3103472"/>
                  <a:chOff x="-22015" y="1234939"/>
                  <a:chExt cx="6263544" cy="3103472"/>
                </a:xfrm>
              </p:grpSpPr>
              <p:pic>
                <p:nvPicPr>
                  <p:cNvPr id="31" name="Picture 30" descr="A molecule model with red and blue ball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A2D124C2-6384-AA29-63C9-738FA2C18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5276" r="1219"/>
                  <a:stretch/>
                </p:blipFill>
                <p:spPr>
                  <a:xfrm>
                    <a:off x="397185" y="1516187"/>
                    <a:ext cx="1001438" cy="867431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358A72A-EE0C-C8C3-2B33-629BB4CBA553}"/>
                      </a:ext>
                    </a:extLst>
                  </p:cNvPr>
                  <p:cNvSpPr txBox="1"/>
                  <p:nvPr/>
                </p:nvSpPr>
                <p:spPr>
                  <a:xfrm>
                    <a:off x="99420" y="1236811"/>
                    <a:ext cx="170796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(a).  Step 1: 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not reacted </a:t>
                    </a:r>
                  </a:p>
                </p:txBody>
              </p:sp>
              <p:pic>
                <p:nvPicPr>
                  <p:cNvPr id="33" name="Picture 32" descr="A molecule model with red and blue balls&#10;&#10;Description automatically generated">
                    <a:extLst>
                      <a:ext uri="{FF2B5EF4-FFF2-40B4-BE49-F238E27FC236}">
                        <a16:creationId xmlns:a16="http://schemas.microsoft.com/office/drawing/2014/main" id="{108D776B-194F-307D-E1EA-34C14809E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-1" r="-1084"/>
                  <a:stretch/>
                </p:blipFill>
                <p:spPr>
                  <a:xfrm>
                    <a:off x="2288067" y="1547143"/>
                    <a:ext cx="1104385" cy="836475"/>
                  </a:xfrm>
                  <a:prstGeom prst="rect">
                    <a:avLst/>
                  </a:prstGeom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34EAD7D-A8CA-FAD3-F142-866A2F1BD4F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2908" y="1234939"/>
                    <a:ext cx="177023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(b). Step 2: Transition state 1   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259AB2E-A95D-3F33-130F-E9D7DCE28DED}"/>
                      </a:ext>
                    </a:extLst>
                  </p:cNvPr>
                  <p:cNvSpPr txBox="1"/>
                  <p:nvPr/>
                </p:nvSpPr>
                <p:spPr>
                  <a:xfrm>
                    <a:off x="365691" y="2348553"/>
                    <a:ext cx="125723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0.00 eV 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E0A3307-4E0F-7DCD-F0E1-848FFC4D92A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268" y="2339881"/>
                    <a:ext cx="11006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0.13 eV 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20B46A6-D886-D660-E37C-D82FC5CDAB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847" y="1234939"/>
                    <a:ext cx="198582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(c).  Step 3: Intermediate product   </a:t>
                    </a:r>
                  </a:p>
                </p:txBody>
              </p:sp>
              <p:pic>
                <p:nvPicPr>
                  <p:cNvPr id="42" name="Picture 41" descr="A structure of a molecule&#10;&#10;Description automatically generated">
                    <a:extLst>
                      <a:ext uri="{FF2B5EF4-FFF2-40B4-BE49-F238E27FC236}">
                        <a16:creationId xmlns:a16="http://schemas.microsoft.com/office/drawing/2014/main" id="{9CC82FA4-106B-E7FB-12E2-A795C0373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4440"/>
                  <a:stretch/>
                </p:blipFill>
                <p:spPr>
                  <a:xfrm flipV="1">
                    <a:off x="4106460" y="1543823"/>
                    <a:ext cx="1058024" cy="804730"/>
                  </a:xfrm>
                  <a:prstGeom prst="rect">
                    <a:avLst/>
                  </a:prstGeom>
                </p:spPr>
              </p:pic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D2C4500D-89B5-0F46-6CF9-2B7184D78F98}"/>
                      </a:ext>
                    </a:extLst>
                  </p:cNvPr>
                  <p:cNvSpPr txBox="1"/>
                  <p:nvPr/>
                </p:nvSpPr>
                <p:spPr>
                  <a:xfrm>
                    <a:off x="4051441" y="2312581"/>
                    <a:ext cx="11006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-0.02 eV 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EEDE3C4-F89E-89D2-D096-2F540A57861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02" y="2898292"/>
                    <a:ext cx="142799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(d). Transition state 2  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0AB828E-6BA9-B5CD-BF22-C829DA046BD4}"/>
                      </a:ext>
                    </a:extLst>
                  </p:cNvPr>
                  <p:cNvSpPr txBox="1"/>
                  <p:nvPr/>
                </p:nvSpPr>
                <p:spPr>
                  <a:xfrm>
                    <a:off x="4100749" y="2814179"/>
                    <a:ext cx="14132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(f).  Step 6: Final state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D969773-6E92-282F-44E2-6E3199E4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2259312" y="2797075"/>
                    <a:ext cx="135074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(e). Transition state 3</a:t>
                    </a:r>
                  </a:p>
                </p:txBody>
              </p:sp>
              <p:pic>
                <p:nvPicPr>
                  <p:cNvPr id="50" name="Picture 49" descr="A molecule model of a molecul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0D86E81-5950-6E15-0316-F7647BE409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255911" y="3072718"/>
                    <a:ext cx="1125263" cy="862892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close-up of a molecule&#10;&#10;Description automatically generated">
                    <a:extLst>
                      <a:ext uri="{FF2B5EF4-FFF2-40B4-BE49-F238E27FC236}">
                        <a16:creationId xmlns:a16="http://schemas.microsoft.com/office/drawing/2014/main" id="{632E5CB7-8E1F-02C5-EF23-E0DC554F21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5087"/>
                  <a:stretch/>
                </p:blipFill>
                <p:spPr>
                  <a:xfrm flipH="1" flipV="1">
                    <a:off x="2430239" y="3085340"/>
                    <a:ext cx="923684" cy="862892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 descr="A molecule model with red and blue ball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B24E5C1-EFFA-DE5C-B941-468F7B28E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249316" y="3043296"/>
                    <a:ext cx="997793" cy="859555"/>
                  </a:xfrm>
                  <a:prstGeom prst="rect">
                    <a:avLst/>
                  </a:prstGeom>
                </p:spPr>
              </p:pic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6CA26AF-37D4-0375-0CDB-2188420A471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755" y="3886158"/>
                    <a:ext cx="116562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0.08 eV 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6C8E1CF-F714-0EA8-A500-5D9C6ECB069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708" y="3912748"/>
                    <a:ext cx="11342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-0.07 eV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B678AC7-8671-5CCF-C263-23FDCF8F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4282743" y="3913438"/>
                    <a:ext cx="109196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-0.14 eV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48CB989-17CB-761D-EA1E-265D41672ED9}"/>
                      </a:ext>
                    </a:extLst>
                  </p:cNvPr>
                  <p:cNvSpPr txBox="1"/>
                  <p:nvPr/>
                </p:nvSpPr>
                <p:spPr>
                  <a:xfrm>
                    <a:off x="-22015" y="2530265"/>
                    <a:ext cx="190989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2R-NH + 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with CCAF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B0E07B4-2106-A9FD-C62E-69640DABA5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3888" y="2530265"/>
                    <a:ext cx="223884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R-NH with CCAF 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B245DC5-76C5-8EBF-CD5E-2C2E19F7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830" y="2526552"/>
                    <a:ext cx="23196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R-NH with CCAF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361A643-6832-34FC-B0E9-23DDF387B7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734" y="4082047"/>
                    <a:ext cx="217879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RNH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with CCAF 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F6DAEEA-E63B-8A77-38F6-95FA32A46B20}"/>
                      </a:ext>
                    </a:extLst>
                  </p:cNvPr>
                  <p:cNvSpPr txBox="1"/>
                  <p:nvPr/>
                </p:nvSpPr>
                <p:spPr>
                  <a:xfrm>
                    <a:off x="2040334" y="4082046"/>
                    <a:ext cx="21287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R-NH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 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with CCAF 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B0F0B2D-6B55-016C-8000-7C56B033C9FC}"/>
                      </a:ext>
                    </a:extLst>
                  </p:cNvPr>
                  <p:cNvSpPr txBox="1"/>
                  <p:nvPr/>
                </p:nvSpPr>
                <p:spPr>
                  <a:xfrm>
                    <a:off x="-12350" y="4092190"/>
                    <a:ext cx="22002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R-NH with CCAF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DD1EB-629A-C4A8-D59E-6F0593833341}"/>
                    </a:ext>
                  </a:extLst>
                </p:cNvPr>
                <p:cNvSpPr txBox="1"/>
                <p:nvPr/>
              </p:nvSpPr>
              <p:spPr>
                <a:xfrm>
                  <a:off x="2279579" y="1249803"/>
                  <a:ext cx="34480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(d). Catalyzed Pathway II (R-NCOO</a:t>
                  </a:r>
                  <a:r>
                    <a:rPr kumimoji="0" lang="en-US" sz="16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p:grpSp>
        </p:grpSp>
      </p:grp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03762059-BA72-CA67-B85B-4779D296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BD45CE84-AA0E-B906-EE9D-7191BD709412}"/>
              </a:ext>
            </a:extLst>
          </p:cNvPr>
          <p:cNvSpPr txBox="1">
            <a:spLocks/>
          </p:cNvSpPr>
          <p:nvPr/>
        </p:nvSpPr>
        <p:spPr>
          <a:xfrm>
            <a:off x="82591" y="66194"/>
            <a:ext cx="11580921" cy="60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Catalyst aided CO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Capture using piperidine</a:t>
            </a:r>
          </a:p>
        </p:txBody>
      </p:sp>
    </p:spTree>
    <p:extLst>
      <p:ext uri="{BB962C8B-B14F-4D97-AF65-F5344CB8AC3E}">
        <p14:creationId xmlns:p14="http://schemas.microsoft.com/office/powerpoint/2010/main" val="143195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8" y="1200179"/>
            <a:ext cx="11880744" cy="3189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study of CO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 mechanisms of </a:t>
            </a:r>
            <a:r>
              <a:rPr lang="en-US" sz="5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Sr(OH)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.nH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(n=0,1,8)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EEC0-1698-A10E-44F4-4AD504DE65FF}"/>
              </a:ext>
            </a:extLst>
          </p:cNvPr>
          <p:cNvSpPr txBox="1"/>
          <p:nvPr/>
        </p:nvSpPr>
        <p:spPr>
          <a:xfrm>
            <a:off x="1217003" y="5088139"/>
            <a:ext cx="10921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Manh Tien Nguyen, Dominic Alfonso, Christopher M. Marin, Douglas Kauffman, </a:t>
            </a:r>
            <a:r>
              <a:rPr lang="en-US" sz="2000" b="0" i="0" u="none" strike="noStrike" dirty="0" err="1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Yuhua</a:t>
            </a:r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 Duan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National Energy Technology Lab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C38ED-B243-64F9-BCF0-59DFC439CF19}"/>
              </a:ext>
            </a:extLst>
          </p:cNvPr>
          <p:cNvSpPr/>
          <p:nvPr/>
        </p:nvSpPr>
        <p:spPr>
          <a:xfrm flipH="1">
            <a:off x="53265" y="-9526"/>
            <a:ext cx="70560" cy="6858001"/>
          </a:xfrm>
          <a:prstGeom prst="rect">
            <a:avLst/>
          </a:prstGeom>
          <a:gradFill flip="none" rotWithShape="1">
            <a:gsLst>
              <a:gs pos="0">
                <a:srgbClr val="98C93D"/>
              </a:gs>
              <a:gs pos="100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DE6CE-4178-7B63-1A11-89CE22A0A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74" y="136525"/>
            <a:ext cx="2307273" cy="9179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3AA7-B4D9-908C-140E-9F5D0EB7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Capture using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SrO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366209" y="6299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ubtitle 17">
            <a:extLst>
              <a:ext uri="{FF2B5EF4-FFF2-40B4-BE49-F238E27FC236}">
                <a16:creationId xmlns:a16="http://schemas.microsoft.com/office/drawing/2014/main" id="{AA4C397D-4CC6-4144-9406-3EE7CEE933F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2591" y="794253"/>
            <a:ext cx="11580921" cy="41115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Reactive capture uses metal oxides and solid carbon to capture/convert CO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D08DC-9C7E-45CC-ACB9-F51872BC8D95}"/>
              </a:ext>
            </a:extLst>
          </p:cNvPr>
          <p:cNvSpPr txBox="1"/>
          <p:nvPr/>
        </p:nvSpPr>
        <p:spPr>
          <a:xfrm>
            <a:off x="269874" y="1482439"/>
            <a:ext cx="74258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Thermally heating a mixture of 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metal oxide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forms a stable metal carbonate: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MO →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Conversion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Subsequently heating the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solid carbon produces carbon monoxide and regenerates the sorbent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 C → 2CO + MO (commercially useful)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 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MO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has been used due to relatively low-cost and abundance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SrCO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SrO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showed much better CO selectivity than CaCO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171D32BB-1278-F64A-31E5-CB8C9B2F1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747" y="1205409"/>
            <a:ext cx="4413662" cy="2892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8CD76-6D47-4742-9BE4-264F087118B6}"/>
              </a:ext>
            </a:extLst>
          </p:cNvPr>
          <p:cNvSpPr txBox="1"/>
          <p:nvPr/>
        </p:nvSpPr>
        <p:spPr>
          <a:xfrm>
            <a:off x="7679377" y="4591014"/>
            <a:ext cx="451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N., Feng, Y., &amp; Guo, X. (2020).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Surface Science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532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147425.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908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3226</Words>
  <Application>Microsoft Office PowerPoint</Application>
  <PresentationFormat>Widescreen</PresentationFormat>
  <Paragraphs>556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Aptos</vt:lpstr>
      <vt:lpstr>Aptos Display</vt:lpstr>
      <vt:lpstr>Aptos Narrow</vt:lpstr>
      <vt:lpstr>Arial</vt:lpstr>
      <vt:lpstr>Arial</vt:lpstr>
      <vt:lpstr>Calibri</vt:lpstr>
      <vt:lpstr>Cambria</vt:lpstr>
      <vt:lpstr>Cambria Math</vt:lpstr>
      <vt:lpstr>Century Gothic</vt:lpstr>
      <vt:lpstr>Garamond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Catalyst aided CO2 Capture using piperidine</vt:lpstr>
      <vt:lpstr>Catalyst aided CO2 Capture using piperidine</vt:lpstr>
      <vt:lpstr>PowerPoint Presentation</vt:lpstr>
      <vt:lpstr>PowerPoint Presentation</vt:lpstr>
      <vt:lpstr>Theoretical study of CO2 capture mechanisms of SrO and Sr(OH)2.nH2O (n=0,1,8) </vt:lpstr>
      <vt:lpstr>CO2 Capture using SrO </vt:lpstr>
      <vt:lpstr>CO2 Adsorption and Desorption on Surfaces</vt:lpstr>
      <vt:lpstr>CO2 adsorption reaction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Potential For Investigation of Chemical Conversion of CO2 at Air-Reactive Deep Eutectic Solvent Interface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XG Boost Regression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Manh Tien (CONTR)</dc:creator>
  <cp:lastModifiedBy>Nguyen, Manh Tien (CONTR)</cp:lastModifiedBy>
  <cp:revision>15</cp:revision>
  <dcterms:created xsi:type="dcterms:W3CDTF">2025-10-01T22:29:49Z</dcterms:created>
  <dcterms:modified xsi:type="dcterms:W3CDTF">2025-10-03T12:46:38Z</dcterms:modified>
</cp:coreProperties>
</file>